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40"/>
  </p:notesMasterIdLst>
  <p:handoutMasterIdLst>
    <p:handoutMasterId r:id="rId41"/>
  </p:handoutMasterIdLst>
  <p:sldIdLst>
    <p:sldId id="271" r:id="rId5"/>
    <p:sldId id="260" r:id="rId6"/>
    <p:sldId id="1952" r:id="rId7"/>
    <p:sldId id="2375" r:id="rId8"/>
    <p:sldId id="2003" r:id="rId9"/>
    <p:sldId id="2389" r:id="rId10"/>
    <p:sldId id="2406" r:id="rId11"/>
    <p:sldId id="626" r:id="rId12"/>
    <p:sldId id="2395" r:id="rId13"/>
    <p:sldId id="2391" r:id="rId14"/>
    <p:sldId id="2396" r:id="rId15"/>
    <p:sldId id="2392" r:id="rId16"/>
    <p:sldId id="2393" r:id="rId17"/>
    <p:sldId id="2037" r:id="rId18"/>
    <p:sldId id="2407" r:id="rId19"/>
    <p:sldId id="627" r:id="rId20"/>
    <p:sldId id="2394" r:id="rId21"/>
    <p:sldId id="2413" r:id="rId22"/>
    <p:sldId id="2390" r:id="rId23"/>
    <p:sldId id="2403" r:id="rId24"/>
    <p:sldId id="2397" r:id="rId25"/>
    <p:sldId id="2398" r:id="rId26"/>
    <p:sldId id="2399" r:id="rId27"/>
    <p:sldId id="2400" r:id="rId28"/>
    <p:sldId id="2401" r:id="rId29"/>
    <p:sldId id="2402" r:id="rId30"/>
    <p:sldId id="2385" r:id="rId31"/>
    <p:sldId id="2408" r:id="rId32"/>
    <p:sldId id="2405" r:id="rId33"/>
    <p:sldId id="2404" r:id="rId34"/>
    <p:sldId id="2409" r:id="rId35"/>
    <p:sldId id="2410" r:id="rId36"/>
    <p:sldId id="2411" r:id="rId37"/>
    <p:sldId id="2412" r:id="rId38"/>
    <p:sldId id="2027"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Developer Tour Content" id="{7369A53B-4EB5-4BD7-93EA-0F8DB271C01C}">
          <p14:sldIdLst>
            <p14:sldId id="271"/>
            <p14:sldId id="260"/>
            <p14:sldId id="1952"/>
            <p14:sldId id="2375"/>
            <p14:sldId id="2003"/>
            <p14:sldId id="2389"/>
            <p14:sldId id="2406"/>
            <p14:sldId id="626"/>
            <p14:sldId id="2395"/>
            <p14:sldId id="2391"/>
            <p14:sldId id="2396"/>
            <p14:sldId id="2392"/>
            <p14:sldId id="2393"/>
            <p14:sldId id="2037"/>
            <p14:sldId id="2407"/>
            <p14:sldId id="627"/>
            <p14:sldId id="2394"/>
            <p14:sldId id="2413"/>
            <p14:sldId id="2390"/>
            <p14:sldId id="2403"/>
            <p14:sldId id="2397"/>
            <p14:sldId id="2398"/>
            <p14:sldId id="2399"/>
            <p14:sldId id="2400"/>
            <p14:sldId id="2401"/>
            <p14:sldId id="2402"/>
            <p14:sldId id="2385"/>
            <p14:sldId id="2408"/>
            <p14:sldId id="2405"/>
            <p14:sldId id="2404"/>
            <p14:sldId id="2409"/>
            <p14:sldId id="2410"/>
            <p14:sldId id="2411"/>
            <p14:sldId id="2412"/>
            <p14:sldId id="20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 id="5" name="Craig Kitterman" initials="CK" lastIdx="1" clrIdx="5">
    <p:extLst>
      <p:ext uri="{19B8F6BF-5375-455C-9EA6-DF929625EA0E}">
        <p15:presenceInfo xmlns:p15="http://schemas.microsoft.com/office/powerpoint/2012/main" userId="70892c3088ffd0ec" providerId="Windows Live"/>
      </p:ext>
    </p:extLst>
  </p:cmAuthor>
  <p:cmAuthor id="6" name="Craig Kitterman" initials="CK [2]" lastIdx="1" clrIdx="6">
    <p:extLst>
      <p:ext uri="{19B8F6BF-5375-455C-9EA6-DF929625EA0E}">
        <p15:presenceInfo xmlns:p15="http://schemas.microsoft.com/office/powerpoint/2012/main" userId="S-1-5-21-2127521184-1604012920-1887927527-6328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D545"/>
    <a:srgbClr val="003C6C"/>
    <a:srgbClr val="009EFF"/>
    <a:srgbClr val="0078D7"/>
    <a:srgbClr val="259CFF"/>
    <a:srgbClr val="4EB1FF"/>
    <a:srgbClr val="EAEAEA"/>
    <a:srgbClr val="FFFFFF"/>
    <a:srgbClr val="000000"/>
    <a:srgbClr val="188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55"/>
    <p:restoredTop sz="96271"/>
  </p:normalViewPr>
  <p:slideViewPr>
    <p:cSldViewPr snapToGrid="0">
      <p:cViewPr varScale="1">
        <p:scale>
          <a:sx n="158" d="100"/>
          <a:sy n="158" d="100"/>
        </p:scale>
        <p:origin x="114" y="13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4/26/2019 8:25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4/26/2019 8:25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4/26/2019 8:25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3356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2362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971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700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932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6457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16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3320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6073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5016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4049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07075C3-B46B-4B8D-853F-82F4F9107BAA}" type="datetime8">
              <a:rPr lang="en-US" smtClean="0"/>
              <a:t>4/26/2019 8:25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4439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170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0396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64818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2259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218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76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6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5915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500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73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s-IS"/>
          </a:p>
        </p:txBody>
      </p:sp>
    </p:spTree>
    <p:extLst>
      <p:ext uri="{BB962C8B-B14F-4D97-AF65-F5344CB8AC3E}">
        <p14:creationId xmlns:p14="http://schemas.microsoft.com/office/powerpoint/2010/main" val="2724398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8408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5837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9671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4/26/2019</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879640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65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821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0690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602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200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054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A1474-CDC5-A24E-854C-8A99B27CBE67}"/>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830B7E5-57C1-F247-AAB6-CF1211A92FBF}"/>
              </a:ext>
            </a:extLst>
          </p:cNvPr>
          <p:cNvSpPr>
            <a:spLocks noGrp="1"/>
          </p:cNvSpPr>
          <p:nvPr>
            <p:ph type="body" sz="quarter" idx="10"/>
          </p:nvPr>
        </p:nvSpPr>
        <p:spPr>
          <a:xfrm>
            <a:off x="274638" y="1439863"/>
            <a:ext cx="11963400"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83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831" y="2795532"/>
            <a:ext cx="10056812" cy="1403461"/>
          </a:xfrm>
          <a:noFill/>
        </p:spPr>
        <p:txBody>
          <a:bodyPr tIns="91440" bIns="91440" anchor="ctr" anchorCtr="0">
            <a:spAutoFit/>
          </a:bodyPr>
          <a:lstStyle>
            <a:lvl1pPr algn="ctr">
              <a:defRPr sz="8800" spc="-100"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003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Centere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831" y="2906331"/>
            <a:ext cx="10056812" cy="1181862"/>
          </a:xfrm>
          <a:noFill/>
        </p:spPr>
        <p:txBody>
          <a:bodyPr tIns="91440" bIns="91440" anchor="ctr" anchorCtr="0">
            <a:spAutoFit/>
          </a:bodyPr>
          <a:lstStyle>
            <a:lvl1pPr algn="ctr">
              <a:defRPr sz="7200" spc="-100" baseline="0">
                <a:gradFill>
                  <a:gsLst>
                    <a:gs pos="0">
                      <a:schemeClr val="tx1"/>
                    </a:gs>
                    <a:gs pos="100000">
                      <a:schemeClr val="tx1"/>
                    </a:gs>
                  </a:gsLst>
                  <a:lin ang="5400000" scaled="0"/>
                </a:gradFill>
              </a:defRPr>
            </a:lvl1pPr>
          </a:lstStyle>
          <a:p>
            <a:r>
              <a:rPr lang="en-US"/>
              <a:t>Demo name</a:t>
            </a:r>
          </a:p>
        </p:txBody>
      </p:sp>
    </p:spTree>
    <p:extLst>
      <p:ext uri="{BB962C8B-B14F-4D97-AF65-F5344CB8AC3E}">
        <p14:creationId xmlns:p14="http://schemas.microsoft.com/office/powerpoint/2010/main" val="2050558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Blue Centered Text">
    <p:bg>
      <p:bgRef idx="1001">
        <a:schemeClr val="bg2"/>
      </p:bgRef>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7F9B7B-AE28-2C41-A2AA-230242496707}"/>
              </a:ext>
            </a:extLst>
          </p:cNvPr>
          <p:cNvSpPr>
            <a:spLocks noGrp="1"/>
          </p:cNvSpPr>
          <p:nvPr>
            <p:ph type="title"/>
          </p:nvPr>
        </p:nvSpPr>
        <p:spPr>
          <a:xfrm>
            <a:off x="1075531" y="372304"/>
            <a:ext cx="10056812" cy="932563"/>
          </a:xfrm>
        </p:spPr>
        <p:txBody>
          <a:bodyPr/>
          <a:lstStyle/>
          <a:p>
            <a:pPr algn="l"/>
            <a:r>
              <a:rPr lang="en-US" sz="5400"/>
              <a:t>Welcome!</a:t>
            </a:r>
          </a:p>
        </p:txBody>
      </p:sp>
      <p:graphicFrame>
        <p:nvGraphicFramePr>
          <p:cNvPr id="2" name="Table 1">
            <a:extLst>
              <a:ext uri="{FF2B5EF4-FFF2-40B4-BE49-F238E27FC236}">
                <a16:creationId xmlns:a16="http://schemas.microsoft.com/office/drawing/2014/main" id="{37448369-0038-B94D-8FF0-24F2A23A9D5E}"/>
              </a:ext>
            </a:extLst>
          </p:cNvPr>
          <p:cNvGraphicFramePr>
            <a:graphicFrameLocks noGrp="1"/>
          </p:cNvGraphicFramePr>
          <p:nvPr userDrawn="1">
            <p:extLst>
              <p:ext uri="{D42A27DB-BD31-4B8C-83A1-F6EECF244321}">
                <p14:modId xmlns:p14="http://schemas.microsoft.com/office/powerpoint/2010/main" val="860973675"/>
              </p:ext>
            </p:extLst>
          </p:nvPr>
        </p:nvGraphicFramePr>
        <p:xfrm>
          <a:off x="1075531" y="1304867"/>
          <a:ext cx="10056812" cy="4572000"/>
        </p:xfrm>
        <a:graphic>
          <a:graphicData uri="http://schemas.openxmlformats.org/drawingml/2006/table">
            <a:tbl>
              <a:tblPr>
                <a:tableStyleId>{5C22544A-7EE6-4342-B048-85BDC9FD1C3A}</a:tableStyleId>
              </a:tblPr>
              <a:tblGrid>
                <a:gridCol w="2002647">
                  <a:extLst>
                    <a:ext uri="{9D8B030D-6E8A-4147-A177-3AD203B41FA5}">
                      <a16:colId xmlns:a16="http://schemas.microsoft.com/office/drawing/2014/main" val="1206481787"/>
                    </a:ext>
                  </a:extLst>
                </a:gridCol>
                <a:gridCol w="8054165">
                  <a:extLst>
                    <a:ext uri="{9D8B030D-6E8A-4147-A177-3AD203B41FA5}">
                      <a16:colId xmlns:a16="http://schemas.microsoft.com/office/drawing/2014/main" val="2092561718"/>
                    </a:ext>
                  </a:extLst>
                </a:gridCol>
              </a:tblGrid>
              <a:tr h="370840">
                <a:tc>
                  <a:txBody>
                    <a:bodyPr/>
                    <a:lstStyle/>
                    <a:p>
                      <a:pPr algn="r"/>
                      <a:r>
                        <a:rPr lang="en-US" sz="3000" baseline="0" dirty="0">
                          <a:solidFill>
                            <a:schemeClr val="tx1"/>
                          </a:solidFill>
                        </a:rPr>
                        <a:t>9:30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000" baseline="0" dirty="0">
                          <a:solidFill>
                            <a:schemeClr val="tx1"/>
                          </a:solidFill>
                        </a:rPr>
                        <a:t>Build our first web app and API</a:t>
                      </a:r>
                    </a:p>
                    <a:p>
                      <a:r>
                        <a:rPr lang="en-US" sz="3000" baseline="0" dirty="0">
                          <a:solidFill>
                            <a:schemeClr val="tx1"/>
                          </a:solidFill>
                        </a:rPr>
                        <a:t>Setup our deployment pipeline</a:t>
                      </a:r>
                    </a:p>
                    <a:p>
                      <a:r>
                        <a:rPr lang="en-US" sz="3000" baseline="0" dirty="0">
                          <a:solidFill>
                            <a:schemeClr val="tx1"/>
                          </a:solidFill>
                        </a:rPr>
                        <a:t>Secure our cloud apps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171940"/>
                  </a:ext>
                </a:extLst>
              </a:tr>
              <a:tr h="370840">
                <a:tc>
                  <a:txBody>
                    <a:bodyPr/>
                    <a:lstStyle/>
                    <a:p>
                      <a:pPr algn="r"/>
                      <a:r>
                        <a:rPr lang="en-US" sz="3000" baseline="0" dirty="0">
                          <a:solidFill>
                            <a:schemeClr val="accent5"/>
                          </a:solidFill>
                        </a:rPr>
                        <a:t>10:45</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3000" baseline="0" dirty="0">
                          <a:solidFill>
                            <a:schemeClr val="accent5"/>
                          </a:solidFill>
                        </a:rPr>
                        <a:t>Break</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3864002"/>
                  </a:ext>
                </a:extLst>
              </a:tr>
              <a:tr h="370840">
                <a:tc>
                  <a:txBody>
                    <a:bodyPr/>
                    <a:lstStyle/>
                    <a:p>
                      <a:pPr algn="r"/>
                      <a:r>
                        <a:rPr lang="en-US" sz="3000" baseline="0" dirty="0">
                          <a:solidFill>
                            <a:schemeClr val="tx1"/>
                          </a:solidFill>
                        </a:rPr>
                        <a:t>11:10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3000" baseline="0" dirty="0">
                          <a:solidFill>
                            <a:schemeClr val="tx1"/>
                          </a:solidFill>
                        </a:rPr>
                        <a:t>Build the mobile version of our app</a:t>
                      </a:r>
                    </a:p>
                    <a:p>
                      <a:r>
                        <a:rPr lang="en-US" sz="3000" baseline="0" dirty="0">
                          <a:solidFill>
                            <a:schemeClr val="tx1"/>
                          </a:solidFill>
                        </a:rPr>
                        <a:t>Use containers to build micro-services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3841932"/>
                  </a:ext>
                </a:extLst>
              </a:tr>
              <a:tr h="370840">
                <a:tc>
                  <a:txBody>
                    <a:bodyPr/>
                    <a:lstStyle/>
                    <a:p>
                      <a:pPr algn="r"/>
                      <a:r>
                        <a:rPr lang="en-US" sz="3000" baseline="0" dirty="0">
                          <a:solidFill>
                            <a:schemeClr val="accent5"/>
                          </a:solidFill>
                        </a:rPr>
                        <a:t>12:15</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3000" baseline="0" dirty="0">
                          <a:solidFill>
                            <a:schemeClr val="accent5"/>
                          </a:solidFill>
                        </a:rPr>
                        <a:t>Lunch</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2040064"/>
                  </a:ext>
                </a:extLst>
              </a:tr>
              <a:tr h="370840">
                <a:tc>
                  <a:txBody>
                    <a:bodyPr/>
                    <a:lstStyle/>
                    <a:p>
                      <a:pPr algn="r"/>
                      <a:r>
                        <a:rPr lang="en-US" sz="3000" baseline="0" dirty="0">
                          <a:solidFill>
                            <a:schemeClr val="tx1"/>
                          </a:solidFill>
                        </a:rPr>
                        <a:t>1:00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3000" baseline="0" dirty="0">
                          <a:solidFill>
                            <a:schemeClr val="tx1"/>
                          </a:solidFill>
                        </a:rPr>
                        <a:t>Use serverless to add features</a:t>
                      </a:r>
                    </a:p>
                    <a:p>
                      <a:r>
                        <a:rPr lang="en-US" sz="3000" baseline="0" dirty="0">
                          <a:solidFill>
                            <a:schemeClr val="tx1"/>
                          </a:solidFill>
                        </a:rPr>
                        <a:t>Infuse AI/ML into our app</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846431"/>
                  </a:ext>
                </a:extLst>
              </a:tr>
            </a:tbl>
          </a:graphicData>
        </a:graphic>
      </p:graphicFrame>
    </p:spTree>
    <p:extLst>
      <p:ext uri="{BB962C8B-B14F-4D97-AF65-F5344CB8AC3E}">
        <p14:creationId xmlns:p14="http://schemas.microsoft.com/office/powerpoint/2010/main" val="787172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Gra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defTabSz="932563">
              <a:defRPr/>
            </a:pPr>
            <a:endParaRPr lang="en-US" dirty="0">
              <a:latin typeface="Segoe UI"/>
            </a:endParaRPr>
          </a:p>
        </p:txBody>
      </p:sp>
      <p:sp>
        <p:nvSpPr>
          <p:cNvPr id="5" name="Slide Number Placeholder 3"/>
          <p:cNvSpPr>
            <a:spLocks noGrp="1"/>
          </p:cNvSpPr>
          <p:nvPr>
            <p:ph type="sldNum" sz="quarter" idx="15"/>
          </p:nvPr>
        </p:nvSpPr>
        <p:spPr/>
        <p:txBody>
          <a:bodyPr/>
          <a:lstStyle>
            <a:lvl1pPr>
              <a:defRPr/>
            </a:lvl1pPr>
          </a:lstStyle>
          <a:p>
            <a:pPr defTabSz="932563">
              <a:defRPr/>
            </a:pPr>
            <a:endParaRPr lang="en-US" dirty="0">
              <a:solidFill>
                <a:srgbClr val="1A1A1A"/>
              </a:solidFill>
              <a:latin typeface="Segoe UI"/>
            </a:endParaRPr>
          </a:p>
        </p:txBody>
      </p:sp>
    </p:spTree>
    <p:extLst>
      <p:ext uri="{BB962C8B-B14F-4D97-AF65-F5344CB8AC3E}">
        <p14:creationId xmlns:p14="http://schemas.microsoft.com/office/powerpoint/2010/main" val="17488200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5594" r:id="rId1"/>
    <p:sldLayoutId id="2147485912" r:id="rId2"/>
    <p:sldLayoutId id="2147485911" r:id="rId3"/>
    <p:sldLayoutId id="2147485909" r:id="rId4"/>
    <p:sldLayoutId id="2147485913" r:id="rId5"/>
    <p:sldLayoutId id="2147484490" r:id="rId6"/>
    <p:sldLayoutId id="2147484491" r:id="rId7"/>
    <p:sldLayoutId id="2147485318" r:id="rId8"/>
    <p:sldLayoutId id="2147485915"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5.tiff"/><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github.com/Xamariner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een-leafed trees under clear sky">
            <a:extLst>
              <a:ext uri="{FF2B5EF4-FFF2-40B4-BE49-F238E27FC236}">
                <a16:creationId xmlns:a16="http://schemas.microsoft.com/office/drawing/2014/main" id="{D1A50EC5-E60F-4114-9649-ECF6BA2D9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0"/>
            <a:ext cx="12434711" cy="70007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C9F50B-E7CB-41C7-A2F1-5B8AE194C3E7}"/>
              </a:ext>
            </a:extLst>
          </p:cNvPr>
          <p:cNvSpPr txBox="1"/>
          <p:nvPr/>
        </p:nvSpPr>
        <p:spPr>
          <a:xfrm>
            <a:off x="6358925" y="308706"/>
            <a:ext cx="5813626" cy="2123658"/>
          </a:xfrm>
          <a:prstGeom prst="rect">
            <a:avLst/>
          </a:prstGeom>
          <a:noFill/>
        </p:spPr>
        <p:txBody>
          <a:bodyPr wrap="square" rtlCol="0">
            <a:spAutoFit/>
          </a:bodyPr>
          <a:lstStyle/>
          <a:p>
            <a:pPr algn="ctr"/>
            <a:r>
              <a:rPr lang="en-US" sz="4400" dirty="0">
                <a:latin typeface="Segoe UI Light" panose="020B0502040204020203" pitchFamily="34" charset="0"/>
                <a:cs typeface="Segoe UI Light" panose="020B0502040204020203" pitchFamily="34" charset="0"/>
              </a:rPr>
              <a:t>Mobile and IoT fun </a:t>
            </a:r>
          </a:p>
          <a:p>
            <a:pPr algn="ctr"/>
            <a:r>
              <a:rPr lang="en-US" sz="4400" dirty="0">
                <a:latin typeface="Segoe UI Light" panose="020B0502040204020203" pitchFamily="34" charset="0"/>
                <a:cs typeface="Segoe UI Light" panose="020B0502040204020203" pitchFamily="34" charset="0"/>
              </a:rPr>
              <a:t>with Azure Blockchain Development Kit</a:t>
            </a:r>
          </a:p>
        </p:txBody>
      </p:sp>
      <p:sp>
        <p:nvSpPr>
          <p:cNvPr id="8" name="TextBox 7">
            <a:extLst>
              <a:ext uri="{FF2B5EF4-FFF2-40B4-BE49-F238E27FC236}">
                <a16:creationId xmlns:a16="http://schemas.microsoft.com/office/drawing/2014/main" id="{F77EDCCC-E2A0-409A-946B-5BE5DBF90851}"/>
              </a:ext>
            </a:extLst>
          </p:cNvPr>
          <p:cNvSpPr txBox="1"/>
          <p:nvPr/>
        </p:nvSpPr>
        <p:spPr>
          <a:xfrm>
            <a:off x="-32270" y="6178375"/>
            <a:ext cx="5078907" cy="830602"/>
          </a:xfrm>
          <a:prstGeom prst="rect">
            <a:avLst/>
          </a:prstGeom>
          <a:noFill/>
        </p:spPr>
        <p:txBody>
          <a:bodyPr wrap="square" rtlCol="0">
            <a:spAutoFit/>
          </a:bodyPr>
          <a:lstStyle/>
          <a:p>
            <a:pPr algn="ctr"/>
            <a:r>
              <a:rPr lang="en-US" sz="4692" dirty="0">
                <a:solidFill>
                  <a:schemeClr val="bg1"/>
                </a:solidFill>
                <a:latin typeface="Segoe UI Light" panose="020B0502040204020203" pitchFamily="34" charset="0"/>
                <a:cs typeface="Segoe UI Light" panose="020B0502040204020203" pitchFamily="34" charset="0"/>
              </a:rPr>
              <a:t>Ben Ishiyama-Levy</a:t>
            </a:r>
          </a:p>
        </p:txBody>
      </p:sp>
      <p:pic>
        <p:nvPicPr>
          <p:cNvPr id="5" name="Picture 4">
            <a:extLst>
              <a:ext uri="{FF2B5EF4-FFF2-40B4-BE49-F238E27FC236}">
                <a16:creationId xmlns:a16="http://schemas.microsoft.com/office/drawing/2014/main" id="{4A5E38FD-95D4-4987-BB82-F25B0ADD0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339" y="704350"/>
            <a:ext cx="3402742" cy="3027143"/>
          </a:xfrm>
          <a:prstGeom prst="rect">
            <a:avLst/>
          </a:prstGeom>
        </p:spPr>
      </p:pic>
      <p:sp>
        <p:nvSpPr>
          <p:cNvPr id="2" name="Rectangle 1">
            <a:extLst>
              <a:ext uri="{FF2B5EF4-FFF2-40B4-BE49-F238E27FC236}">
                <a16:creationId xmlns:a16="http://schemas.microsoft.com/office/drawing/2014/main" id="{3691F658-ED08-4B1F-B488-A2C67F5E8040}"/>
              </a:ext>
            </a:extLst>
          </p:cNvPr>
          <p:cNvSpPr/>
          <p:nvPr/>
        </p:nvSpPr>
        <p:spPr>
          <a:xfrm>
            <a:off x="137891" y="255147"/>
            <a:ext cx="6135639" cy="734534"/>
          </a:xfrm>
          <a:prstGeom prst="rect">
            <a:avLst/>
          </a:prstGeom>
        </p:spPr>
        <p:txBody>
          <a:bodyPr wrap="none">
            <a:spAutoFit/>
          </a:bodyPr>
          <a:lstStyle/>
          <a:p>
            <a:pPr algn="ctr"/>
            <a:r>
              <a:rPr lang="en-US" sz="4080" dirty="0">
                <a:latin typeface="Segoe UI Light" panose="020B0502040204020203" pitchFamily="34" charset="0"/>
                <a:cs typeface="Segoe UI Light" panose="020B0502040204020203" pitchFamily="34" charset="0"/>
              </a:rPr>
              <a:t>Welcome to the Singapore</a:t>
            </a:r>
          </a:p>
        </p:txBody>
      </p:sp>
    </p:spTree>
    <p:extLst>
      <p:ext uri="{BB962C8B-B14F-4D97-AF65-F5344CB8AC3E}">
        <p14:creationId xmlns:p14="http://schemas.microsoft.com/office/powerpoint/2010/main" val="38959859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60F11657-99E6-4419-BB37-8A1D2BD27CB7}"/>
              </a:ext>
            </a:extLst>
          </p:cNvPr>
          <p:cNvSpPr>
            <a:spLocks noGrp="1"/>
          </p:cNvSpPr>
          <p:nvPr>
            <p:ph type="title"/>
          </p:nvPr>
        </p:nvSpPr>
        <p:spPr>
          <a:xfrm>
            <a:off x="549275" y="292082"/>
            <a:ext cx="11887200" cy="946413"/>
          </a:xfrm>
        </p:spPr>
        <p:txBody>
          <a:bodyPr>
            <a:normAutofit/>
          </a:bodyPr>
          <a:lstStyle/>
          <a:p>
            <a:r>
              <a:rPr lang="en-SG" spc="-250" dirty="0"/>
              <a:t>Smart Contract</a:t>
            </a:r>
            <a:endParaRPr lang="en-US" dirty="0"/>
          </a:p>
        </p:txBody>
      </p:sp>
      <p:sp>
        <p:nvSpPr>
          <p:cNvPr id="3" name="object 3">
            <a:extLst>
              <a:ext uri="{FF2B5EF4-FFF2-40B4-BE49-F238E27FC236}">
                <a16:creationId xmlns:a16="http://schemas.microsoft.com/office/drawing/2014/main" id="{66842D8D-84C4-4BD0-976E-E07F40F26E4C}"/>
              </a:ext>
            </a:extLst>
          </p:cNvPr>
          <p:cNvSpPr/>
          <p:nvPr/>
        </p:nvSpPr>
        <p:spPr>
          <a:xfrm>
            <a:off x="838200" y="1825751"/>
            <a:ext cx="5882640" cy="0"/>
          </a:xfrm>
          <a:custGeom>
            <a:avLst/>
            <a:gdLst/>
            <a:ahLst/>
            <a:cxnLst/>
            <a:rect l="l" t="t" r="r" b="b"/>
            <a:pathLst>
              <a:path w="5882640">
                <a:moveTo>
                  <a:pt x="0" y="0"/>
                </a:moveTo>
                <a:lnTo>
                  <a:pt x="5882640" y="0"/>
                </a:lnTo>
              </a:path>
            </a:pathLst>
          </a:custGeom>
          <a:ln w="12192">
            <a:solidFill>
              <a:srgbClr val="FFC000"/>
            </a:solidFill>
          </a:ln>
        </p:spPr>
        <p:txBody>
          <a:bodyPr wrap="square" lIns="0" tIns="0" rIns="0" bIns="0" rtlCol="0"/>
          <a:lstStyle/>
          <a:p>
            <a:endParaRPr/>
          </a:p>
        </p:txBody>
      </p:sp>
      <p:sp>
        <p:nvSpPr>
          <p:cNvPr id="4" name="object 4">
            <a:extLst>
              <a:ext uri="{FF2B5EF4-FFF2-40B4-BE49-F238E27FC236}">
                <a16:creationId xmlns:a16="http://schemas.microsoft.com/office/drawing/2014/main" id="{525BF2E9-A87D-4D42-A6D7-8FB1288E080D}"/>
              </a:ext>
            </a:extLst>
          </p:cNvPr>
          <p:cNvSpPr/>
          <p:nvPr/>
        </p:nvSpPr>
        <p:spPr>
          <a:xfrm>
            <a:off x="838200" y="2695955"/>
            <a:ext cx="5882640" cy="0"/>
          </a:xfrm>
          <a:custGeom>
            <a:avLst/>
            <a:gdLst/>
            <a:ahLst/>
            <a:cxnLst/>
            <a:rect l="l" t="t" r="r" b="b"/>
            <a:pathLst>
              <a:path w="5882640">
                <a:moveTo>
                  <a:pt x="0" y="0"/>
                </a:moveTo>
                <a:lnTo>
                  <a:pt x="5882640" y="0"/>
                </a:lnTo>
              </a:path>
            </a:pathLst>
          </a:custGeom>
          <a:ln w="12192">
            <a:solidFill>
              <a:srgbClr val="93F318"/>
            </a:solidFill>
          </a:ln>
        </p:spPr>
        <p:txBody>
          <a:bodyPr wrap="square" lIns="0" tIns="0" rIns="0" bIns="0" rtlCol="0"/>
          <a:lstStyle/>
          <a:p>
            <a:endParaRPr/>
          </a:p>
        </p:txBody>
      </p:sp>
      <p:sp>
        <p:nvSpPr>
          <p:cNvPr id="5" name="object 5">
            <a:extLst>
              <a:ext uri="{FF2B5EF4-FFF2-40B4-BE49-F238E27FC236}">
                <a16:creationId xmlns:a16="http://schemas.microsoft.com/office/drawing/2014/main" id="{37F93619-CF35-4D1B-B6E2-18DEB5953278}"/>
              </a:ext>
            </a:extLst>
          </p:cNvPr>
          <p:cNvSpPr/>
          <p:nvPr/>
        </p:nvSpPr>
        <p:spPr>
          <a:xfrm>
            <a:off x="838200" y="3566159"/>
            <a:ext cx="5882640" cy="0"/>
          </a:xfrm>
          <a:custGeom>
            <a:avLst/>
            <a:gdLst/>
            <a:ahLst/>
            <a:cxnLst/>
            <a:rect l="l" t="t" r="r" b="b"/>
            <a:pathLst>
              <a:path w="5882640">
                <a:moveTo>
                  <a:pt x="0" y="0"/>
                </a:moveTo>
                <a:lnTo>
                  <a:pt x="5882640" y="0"/>
                </a:lnTo>
              </a:path>
            </a:pathLst>
          </a:custGeom>
          <a:ln w="12192">
            <a:solidFill>
              <a:srgbClr val="2FE845"/>
            </a:solidFill>
          </a:ln>
        </p:spPr>
        <p:txBody>
          <a:bodyPr wrap="square" lIns="0" tIns="0" rIns="0" bIns="0" rtlCol="0"/>
          <a:lstStyle/>
          <a:p>
            <a:endParaRPr/>
          </a:p>
        </p:txBody>
      </p:sp>
      <p:sp>
        <p:nvSpPr>
          <p:cNvPr id="6" name="object 6">
            <a:extLst>
              <a:ext uri="{FF2B5EF4-FFF2-40B4-BE49-F238E27FC236}">
                <a16:creationId xmlns:a16="http://schemas.microsoft.com/office/drawing/2014/main" id="{D148F040-BADF-4BEA-8AF8-CA2DE650E5F5}"/>
              </a:ext>
            </a:extLst>
          </p:cNvPr>
          <p:cNvSpPr/>
          <p:nvPr/>
        </p:nvSpPr>
        <p:spPr>
          <a:xfrm>
            <a:off x="838200" y="4436364"/>
            <a:ext cx="5882640" cy="0"/>
          </a:xfrm>
          <a:custGeom>
            <a:avLst/>
            <a:gdLst/>
            <a:ahLst/>
            <a:cxnLst/>
            <a:rect l="l" t="t" r="r" b="b"/>
            <a:pathLst>
              <a:path w="5882640">
                <a:moveTo>
                  <a:pt x="0" y="0"/>
                </a:moveTo>
                <a:lnTo>
                  <a:pt x="5882640" y="0"/>
                </a:lnTo>
              </a:path>
            </a:pathLst>
          </a:custGeom>
          <a:ln w="12192">
            <a:solidFill>
              <a:srgbClr val="46DEBE"/>
            </a:solidFill>
          </a:ln>
        </p:spPr>
        <p:txBody>
          <a:bodyPr wrap="square" lIns="0" tIns="0" rIns="0" bIns="0" rtlCol="0"/>
          <a:lstStyle/>
          <a:p>
            <a:endParaRPr/>
          </a:p>
        </p:txBody>
      </p:sp>
      <p:sp>
        <p:nvSpPr>
          <p:cNvPr id="7" name="object 7">
            <a:extLst>
              <a:ext uri="{FF2B5EF4-FFF2-40B4-BE49-F238E27FC236}">
                <a16:creationId xmlns:a16="http://schemas.microsoft.com/office/drawing/2014/main" id="{7283FC1C-A104-469B-81C2-FCA6C255F8E0}"/>
              </a:ext>
            </a:extLst>
          </p:cNvPr>
          <p:cNvSpPr/>
          <p:nvPr/>
        </p:nvSpPr>
        <p:spPr>
          <a:xfrm>
            <a:off x="838200" y="5306567"/>
            <a:ext cx="5882640" cy="0"/>
          </a:xfrm>
          <a:custGeom>
            <a:avLst/>
            <a:gdLst/>
            <a:ahLst/>
            <a:cxnLst/>
            <a:rect l="l" t="t" r="r" b="b"/>
            <a:pathLst>
              <a:path w="5882640">
                <a:moveTo>
                  <a:pt x="0" y="0"/>
                </a:moveTo>
                <a:lnTo>
                  <a:pt x="5882640" y="0"/>
                </a:lnTo>
              </a:path>
            </a:pathLst>
          </a:custGeom>
          <a:ln w="12192">
            <a:solidFill>
              <a:srgbClr val="5B9BD4"/>
            </a:solidFill>
          </a:ln>
        </p:spPr>
        <p:txBody>
          <a:bodyPr wrap="square" lIns="0" tIns="0" rIns="0" bIns="0" rtlCol="0"/>
          <a:lstStyle/>
          <a:p>
            <a:endParaRPr/>
          </a:p>
        </p:txBody>
      </p:sp>
      <p:sp>
        <p:nvSpPr>
          <p:cNvPr id="8" name="object 8">
            <a:extLst>
              <a:ext uri="{FF2B5EF4-FFF2-40B4-BE49-F238E27FC236}">
                <a16:creationId xmlns:a16="http://schemas.microsoft.com/office/drawing/2014/main" id="{503BA4B9-C353-4475-BA19-12DD64AC596B}"/>
              </a:ext>
            </a:extLst>
          </p:cNvPr>
          <p:cNvSpPr txBox="1"/>
          <p:nvPr/>
        </p:nvSpPr>
        <p:spPr>
          <a:xfrm>
            <a:off x="898042" y="1845055"/>
            <a:ext cx="5745480" cy="4060825"/>
          </a:xfrm>
          <a:prstGeom prst="rect">
            <a:avLst/>
          </a:prstGeom>
        </p:spPr>
        <p:txBody>
          <a:bodyPr vert="horz" wrap="square" lIns="0" tIns="12065" rIns="0" bIns="0" rtlCol="0">
            <a:spAutoFit/>
          </a:bodyPr>
          <a:lstStyle/>
          <a:p>
            <a:pPr marL="12700">
              <a:lnSpc>
                <a:spcPct val="100000"/>
              </a:lnSpc>
              <a:spcBef>
                <a:spcPts val="95"/>
              </a:spcBef>
            </a:pPr>
            <a:r>
              <a:rPr sz="1900" spc="-95" dirty="0">
                <a:latin typeface="Arial"/>
                <a:cs typeface="Arial"/>
              </a:rPr>
              <a:t>Agreements </a:t>
            </a:r>
            <a:r>
              <a:rPr sz="1900" spc="-90" dirty="0">
                <a:latin typeface="Arial"/>
                <a:cs typeface="Arial"/>
              </a:rPr>
              <a:t>are </a:t>
            </a:r>
            <a:r>
              <a:rPr sz="1900" dirty="0">
                <a:latin typeface="Arial"/>
                <a:cs typeface="Arial"/>
              </a:rPr>
              <a:t>written </a:t>
            </a:r>
            <a:r>
              <a:rPr sz="1900" spc="-180" dirty="0">
                <a:latin typeface="Arial"/>
                <a:cs typeface="Arial"/>
              </a:rPr>
              <a:t>as </a:t>
            </a:r>
            <a:r>
              <a:rPr sz="1900" spc="-100" dirty="0">
                <a:latin typeface="Arial"/>
                <a:cs typeface="Arial"/>
              </a:rPr>
              <a:t>Smart</a:t>
            </a:r>
            <a:r>
              <a:rPr sz="1900" spc="-110" dirty="0">
                <a:latin typeface="Arial"/>
                <a:cs typeface="Arial"/>
              </a:rPr>
              <a:t> </a:t>
            </a:r>
            <a:r>
              <a:rPr sz="1900" spc="-90" dirty="0">
                <a:latin typeface="Arial"/>
                <a:cs typeface="Arial"/>
              </a:rPr>
              <a:t>Contracts.</a:t>
            </a:r>
            <a:endParaRPr sz="1900">
              <a:latin typeface="Arial"/>
              <a:cs typeface="Arial"/>
            </a:endParaRPr>
          </a:p>
          <a:p>
            <a:pPr>
              <a:lnSpc>
                <a:spcPct val="100000"/>
              </a:lnSpc>
            </a:pPr>
            <a:endParaRPr sz="1900">
              <a:latin typeface="Times New Roman"/>
              <a:cs typeface="Times New Roman"/>
            </a:endParaRPr>
          </a:p>
          <a:p>
            <a:pPr>
              <a:lnSpc>
                <a:spcPct val="100000"/>
              </a:lnSpc>
              <a:spcBef>
                <a:spcPts val="30"/>
              </a:spcBef>
            </a:pPr>
            <a:endParaRPr sz="2050">
              <a:latin typeface="Times New Roman"/>
              <a:cs typeface="Times New Roman"/>
            </a:endParaRPr>
          </a:p>
          <a:p>
            <a:pPr marL="12700">
              <a:lnSpc>
                <a:spcPct val="100000"/>
              </a:lnSpc>
            </a:pPr>
            <a:r>
              <a:rPr sz="1900" spc="-100" dirty="0">
                <a:latin typeface="Arial"/>
                <a:cs typeface="Arial"/>
              </a:rPr>
              <a:t>Smart </a:t>
            </a:r>
            <a:r>
              <a:rPr sz="1900" spc="-90" dirty="0">
                <a:latin typeface="Arial"/>
                <a:cs typeface="Arial"/>
              </a:rPr>
              <a:t>Contracts are </a:t>
            </a:r>
            <a:r>
              <a:rPr sz="1900" spc="-120" dirty="0">
                <a:latin typeface="Arial"/>
                <a:cs typeface="Arial"/>
              </a:rPr>
              <a:t>business</a:t>
            </a:r>
            <a:r>
              <a:rPr sz="1900" spc="-114" dirty="0">
                <a:latin typeface="Arial"/>
                <a:cs typeface="Arial"/>
              </a:rPr>
              <a:t> </a:t>
            </a:r>
            <a:r>
              <a:rPr sz="1900" spc="-75" dirty="0">
                <a:latin typeface="Arial"/>
                <a:cs typeface="Arial"/>
              </a:rPr>
              <a:t>logic</a:t>
            </a:r>
            <a:endParaRPr sz="1900">
              <a:latin typeface="Arial"/>
              <a:cs typeface="Arial"/>
            </a:endParaRPr>
          </a:p>
          <a:p>
            <a:pPr>
              <a:lnSpc>
                <a:spcPct val="100000"/>
              </a:lnSpc>
            </a:pPr>
            <a:endParaRPr sz="1900">
              <a:latin typeface="Times New Roman"/>
              <a:cs typeface="Times New Roman"/>
            </a:endParaRPr>
          </a:p>
          <a:p>
            <a:pPr>
              <a:lnSpc>
                <a:spcPct val="100000"/>
              </a:lnSpc>
              <a:spcBef>
                <a:spcPts val="30"/>
              </a:spcBef>
            </a:pPr>
            <a:endParaRPr sz="2050">
              <a:latin typeface="Times New Roman"/>
              <a:cs typeface="Times New Roman"/>
            </a:endParaRPr>
          </a:p>
          <a:p>
            <a:pPr marL="12700">
              <a:lnSpc>
                <a:spcPct val="100000"/>
              </a:lnSpc>
            </a:pPr>
            <a:r>
              <a:rPr sz="1900" spc="-110" dirty="0">
                <a:latin typeface="Arial"/>
                <a:cs typeface="Arial"/>
              </a:rPr>
              <a:t>Transactions </a:t>
            </a:r>
            <a:r>
              <a:rPr sz="1900" spc="-90" dirty="0">
                <a:latin typeface="Arial"/>
                <a:cs typeface="Arial"/>
              </a:rPr>
              <a:t>are </a:t>
            </a:r>
            <a:r>
              <a:rPr sz="1900" spc="-65" dirty="0">
                <a:latin typeface="Arial"/>
                <a:cs typeface="Arial"/>
              </a:rPr>
              <a:t>validated </a:t>
            </a:r>
            <a:r>
              <a:rPr sz="1900" spc="-100" dirty="0">
                <a:latin typeface="Arial"/>
                <a:cs typeface="Arial"/>
              </a:rPr>
              <a:t>against </a:t>
            </a:r>
            <a:r>
              <a:rPr sz="1900" spc="-95" dirty="0">
                <a:latin typeface="Arial"/>
                <a:cs typeface="Arial"/>
              </a:rPr>
              <a:t>Smart</a:t>
            </a:r>
            <a:r>
              <a:rPr sz="1900" spc="-110" dirty="0">
                <a:latin typeface="Arial"/>
                <a:cs typeface="Arial"/>
              </a:rPr>
              <a:t> </a:t>
            </a:r>
            <a:r>
              <a:rPr sz="1900" spc="-75" dirty="0">
                <a:latin typeface="Arial"/>
                <a:cs typeface="Arial"/>
              </a:rPr>
              <a:t>Contract</a:t>
            </a:r>
            <a:endParaRPr sz="1900">
              <a:latin typeface="Arial"/>
              <a:cs typeface="Arial"/>
            </a:endParaRPr>
          </a:p>
          <a:p>
            <a:pPr>
              <a:lnSpc>
                <a:spcPct val="100000"/>
              </a:lnSpc>
            </a:pPr>
            <a:endParaRPr sz="1900">
              <a:latin typeface="Times New Roman"/>
              <a:cs typeface="Times New Roman"/>
            </a:endParaRPr>
          </a:p>
          <a:p>
            <a:pPr>
              <a:lnSpc>
                <a:spcPct val="100000"/>
              </a:lnSpc>
              <a:spcBef>
                <a:spcPts val="30"/>
              </a:spcBef>
            </a:pPr>
            <a:endParaRPr sz="2050">
              <a:latin typeface="Times New Roman"/>
              <a:cs typeface="Times New Roman"/>
            </a:endParaRPr>
          </a:p>
          <a:p>
            <a:pPr marL="12700">
              <a:lnSpc>
                <a:spcPts val="2185"/>
              </a:lnSpc>
            </a:pPr>
            <a:r>
              <a:rPr sz="1900" spc="-80" dirty="0">
                <a:latin typeface="Arial"/>
                <a:cs typeface="Arial"/>
              </a:rPr>
              <a:t>Digitized </a:t>
            </a:r>
            <a:r>
              <a:rPr sz="1900" spc="-90" dirty="0">
                <a:latin typeface="Arial"/>
                <a:cs typeface="Arial"/>
              </a:rPr>
              <a:t>and </a:t>
            </a:r>
            <a:r>
              <a:rPr sz="1900" spc="-55" dirty="0">
                <a:latin typeface="Arial"/>
                <a:cs typeface="Arial"/>
              </a:rPr>
              <a:t>codified </a:t>
            </a:r>
            <a:r>
              <a:rPr sz="1900" spc="-70" dirty="0">
                <a:latin typeface="Arial"/>
                <a:cs typeface="Arial"/>
              </a:rPr>
              <a:t>rules </a:t>
            </a:r>
            <a:r>
              <a:rPr sz="1900" spc="-5" dirty="0">
                <a:latin typeface="Arial"/>
                <a:cs typeface="Arial"/>
              </a:rPr>
              <a:t>of </a:t>
            </a:r>
            <a:r>
              <a:rPr sz="1900" spc="-60" dirty="0">
                <a:latin typeface="Arial"/>
                <a:cs typeface="Arial"/>
              </a:rPr>
              <a:t>transaction</a:t>
            </a:r>
            <a:r>
              <a:rPr sz="1900" spc="-225" dirty="0">
                <a:latin typeface="Arial"/>
                <a:cs typeface="Arial"/>
              </a:rPr>
              <a:t> </a:t>
            </a:r>
            <a:r>
              <a:rPr sz="1900" spc="-60" dirty="0">
                <a:latin typeface="Arial"/>
                <a:cs typeface="Arial"/>
              </a:rPr>
              <a:t>between</a:t>
            </a:r>
            <a:endParaRPr sz="1900">
              <a:latin typeface="Arial"/>
              <a:cs typeface="Arial"/>
            </a:endParaRPr>
          </a:p>
          <a:p>
            <a:pPr marL="12700">
              <a:lnSpc>
                <a:spcPts val="2185"/>
              </a:lnSpc>
            </a:pPr>
            <a:r>
              <a:rPr sz="1900" spc="-95" dirty="0">
                <a:latin typeface="Arial"/>
                <a:cs typeface="Arial"/>
              </a:rPr>
              <a:t>accounts</a:t>
            </a:r>
            <a:endParaRPr sz="1900">
              <a:latin typeface="Arial"/>
              <a:cs typeface="Arial"/>
            </a:endParaRPr>
          </a:p>
          <a:p>
            <a:pPr>
              <a:lnSpc>
                <a:spcPct val="100000"/>
              </a:lnSpc>
              <a:spcBef>
                <a:spcPts val="10"/>
              </a:spcBef>
            </a:pPr>
            <a:endParaRPr sz="2150">
              <a:latin typeface="Times New Roman"/>
              <a:cs typeface="Times New Roman"/>
            </a:endParaRPr>
          </a:p>
          <a:p>
            <a:pPr marL="12700">
              <a:lnSpc>
                <a:spcPts val="2185"/>
              </a:lnSpc>
            </a:pPr>
            <a:r>
              <a:rPr sz="1900" spc="-55" dirty="0">
                <a:latin typeface="Arial"/>
                <a:cs typeface="Arial"/>
              </a:rPr>
              <a:t>In </a:t>
            </a:r>
            <a:r>
              <a:rPr sz="1900" spc="-85" dirty="0">
                <a:latin typeface="Arial"/>
                <a:cs typeface="Arial"/>
              </a:rPr>
              <a:t>Ethereum </a:t>
            </a:r>
            <a:r>
              <a:rPr sz="1900" spc="-25" dirty="0">
                <a:latin typeface="Arial"/>
                <a:cs typeface="Arial"/>
              </a:rPr>
              <a:t>world </a:t>
            </a:r>
            <a:r>
              <a:rPr sz="1900" spc="-65" dirty="0">
                <a:latin typeface="Arial"/>
                <a:cs typeface="Arial"/>
              </a:rPr>
              <a:t>smart </a:t>
            </a:r>
            <a:r>
              <a:rPr sz="1900" spc="-70" dirty="0">
                <a:latin typeface="Arial"/>
                <a:cs typeface="Arial"/>
              </a:rPr>
              <a:t>contracts </a:t>
            </a:r>
            <a:r>
              <a:rPr sz="1900" spc="-90" dirty="0">
                <a:latin typeface="Arial"/>
                <a:cs typeface="Arial"/>
              </a:rPr>
              <a:t>are </a:t>
            </a:r>
            <a:r>
              <a:rPr sz="1900" dirty="0">
                <a:latin typeface="Arial"/>
                <a:cs typeface="Arial"/>
              </a:rPr>
              <a:t>written </a:t>
            </a:r>
            <a:r>
              <a:rPr sz="1900" spc="-25" dirty="0">
                <a:latin typeface="Arial"/>
                <a:cs typeface="Arial"/>
              </a:rPr>
              <a:t>in</a:t>
            </a:r>
            <a:r>
              <a:rPr sz="1900" spc="-380" dirty="0">
                <a:latin typeface="Arial"/>
                <a:cs typeface="Arial"/>
              </a:rPr>
              <a:t> </a:t>
            </a:r>
            <a:r>
              <a:rPr sz="1900" spc="-110" dirty="0">
                <a:latin typeface="Arial"/>
                <a:cs typeface="Arial"/>
              </a:rPr>
              <a:t>language</a:t>
            </a:r>
            <a:endParaRPr sz="1900">
              <a:latin typeface="Arial"/>
              <a:cs typeface="Arial"/>
            </a:endParaRPr>
          </a:p>
          <a:p>
            <a:pPr marL="12700">
              <a:lnSpc>
                <a:spcPts val="2185"/>
              </a:lnSpc>
            </a:pPr>
            <a:r>
              <a:rPr sz="1900" spc="-80" dirty="0">
                <a:latin typeface="Arial"/>
                <a:cs typeface="Arial"/>
              </a:rPr>
              <a:t>called </a:t>
            </a:r>
            <a:r>
              <a:rPr sz="1900" spc="-60" dirty="0">
                <a:latin typeface="Arial"/>
                <a:cs typeface="Arial"/>
              </a:rPr>
              <a:t>Solidity </a:t>
            </a:r>
            <a:r>
              <a:rPr sz="1900" spc="-90" dirty="0">
                <a:latin typeface="Arial"/>
                <a:cs typeface="Arial"/>
              </a:rPr>
              <a:t>and </a:t>
            </a:r>
            <a:r>
              <a:rPr sz="1900" spc="-80" dirty="0">
                <a:latin typeface="Arial"/>
                <a:cs typeface="Arial"/>
              </a:rPr>
              <a:t>deployed </a:t>
            </a:r>
            <a:r>
              <a:rPr sz="1900" spc="-30" dirty="0">
                <a:latin typeface="Arial"/>
                <a:cs typeface="Arial"/>
              </a:rPr>
              <a:t>onto </a:t>
            </a:r>
            <a:r>
              <a:rPr sz="1900" spc="-85" dirty="0">
                <a:latin typeface="Arial"/>
                <a:cs typeface="Arial"/>
              </a:rPr>
              <a:t>Ethereum</a:t>
            </a:r>
            <a:r>
              <a:rPr sz="1900" spc="-229" dirty="0">
                <a:latin typeface="Arial"/>
                <a:cs typeface="Arial"/>
              </a:rPr>
              <a:t> </a:t>
            </a:r>
            <a:r>
              <a:rPr sz="1900" spc="-35" dirty="0">
                <a:latin typeface="Arial"/>
                <a:cs typeface="Arial"/>
              </a:rPr>
              <a:t>network</a:t>
            </a:r>
            <a:endParaRPr sz="1900">
              <a:latin typeface="Arial"/>
              <a:cs typeface="Arial"/>
            </a:endParaRPr>
          </a:p>
        </p:txBody>
      </p:sp>
      <p:sp>
        <p:nvSpPr>
          <p:cNvPr id="9" name="object 9">
            <a:extLst>
              <a:ext uri="{FF2B5EF4-FFF2-40B4-BE49-F238E27FC236}">
                <a16:creationId xmlns:a16="http://schemas.microsoft.com/office/drawing/2014/main" id="{58D7927C-5948-4D8A-B281-0D7236458E63}"/>
              </a:ext>
            </a:extLst>
          </p:cNvPr>
          <p:cNvSpPr/>
          <p:nvPr/>
        </p:nvSpPr>
        <p:spPr>
          <a:xfrm>
            <a:off x="6720840" y="1911095"/>
            <a:ext cx="4796028" cy="39654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0082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60F11657-99E6-4419-BB37-8A1D2BD27CB7}"/>
              </a:ext>
            </a:extLst>
          </p:cNvPr>
          <p:cNvSpPr>
            <a:spLocks noGrp="1"/>
          </p:cNvSpPr>
          <p:nvPr>
            <p:ph type="title"/>
          </p:nvPr>
        </p:nvSpPr>
        <p:spPr>
          <a:xfrm>
            <a:off x="549275" y="292082"/>
            <a:ext cx="11887200" cy="946413"/>
          </a:xfrm>
        </p:spPr>
        <p:txBody>
          <a:bodyPr>
            <a:normAutofit/>
          </a:bodyPr>
          <a:lstStyle/>
          <a:p>
            <a:r>
              <a:rPr lang="en-SG" spc="-250" dirty="0"/>
              <a:t>Characteristics of Blockchain</a:t>
            </a:r>
            <a:endParaRPr lang="en-US" dirty="0"/>
          </a:p>
        </p:txBody>
      </p:sp>
      <p:sp>
        <p:nvSpPr>
          <p:cNvPr id="3" name="object 3">
            <a:extLst>
              <a:ext uri="{FF2B5EF4-FFF2-40B4-BE49-F238E27FC236}">
                <a16:creationId xmlns:a16="http://schemas.microsoft.com/office/drawing/2014/main" id="{D4E0D8AF-6CFF-4A69-A74F-31AC80A90CE3}"/>
              </a:ext>
            </a:extLst>
          </p:cNvPr>
          <p:cNvSpPr/>
          <p:nvPr/>
        </p:nvSpPr>
        <p:spPr>
          <a:xfrm>
            <a:off x="1336547" y="1824419"/>
            <a:ext cx="9515475" cy="4348922"/>
          </a:xfrm>
          <a:prstGeom prst="rect">
            <a:avLst/>
          </a:prstGeom>
          <a:blipFill>
            <a:blip r:embed="rId3"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C5E7FA0C-581E-4D3F-A3A9-5ACD68635B4F}"/>
              </a:ext>
            </a:extLst>
          </p:cNvPr>
          <p:cNvSpPr txBox="1"/>
          <p:nvPr/>
        </p:nvSpPr>
        <p:spPr>
          <a:xfrm>
            <a:off x="1844801" y="2686557"/>
            <a:ext cx="1632585" cy="842010"/>
          </a:xfrm>
          <a:prstGeom prst="rect">
            <a:avLst/>
          </a:prstGeom>
        </p:spPr>
        <p:txBody>
          <a:bodyPr vert="horz" wrap="square" lIns="0" tIns="55879" rIns="0" bIns="0" rtlCol="0">
            <a:spAutoFit/>
          </a:bodyPr>
          <a:lstStyle/>
          <a:p>
            <a:pPr marL="326390" marR="5080" indent="-314325">
              <a:lnSpc>
                <a:spcPts val="3070"/>
              </a:lnSpc>
              <a:spcBef>
                <a:spcPts val="439"/>
              </a:spcBef>
            </a:pPr>
            <a:r>
              <a:rPr sz="2800" spc="-225" dirty="0">
                <a:latin typeface="Arial"/>
                <a:cs typeface="Arial"/>
              </a:rPr>
              <a:t>D</a:t>
            </a:r>
            <a:r>
              <a:rPr sz="2800" spc="-85" dirty="0">
                <a:latin typeface="Arial"/>
                <a:cs typeface="Arial"/>
              </a:rPr>
              <a:t>i</a:t>
            </a:r>
            <a:r>
              <a:rPr sz="2800" spc="-350" dirty="0">
                <a:latin typeface="Arial"/>
                <a:cs typeface="Arial"/>
              </a:rPr>
              <a:t>s</a:t>
            </a:r>
            <a:r>
              <a:rPr sz="2800" spc="80" dirty="0">
                <a:latin typeface="Arial"/>
                <a:cs typeface="Arial"/>
              </a:rPr>
              <a:t>tr</a:t>
            </a:r>
            <a:r>
              <a:rPr sz="2800" spc="40" dirty="0">
                <a:latin typeface="Arial"/>
                <a:cs typeface="Arial"/>
              </a:rPr>
              <a:t>i</a:t>
            </a:r>
            <a:r>
              <a:rPr sz="2800" spc="-15" dirty="0">
                <a:latin typeface="Arial"/>
                <a:cs typeface="Arial"/>
              </a:rPr>
              <a:t>bu</a:t>
            </a:r>
            <a:r>
              <a:rPr sz="2800" spc="-40" dirty="0">
                <a:latin typeface="Arial"/>
                <a:cs typeface="Arial"/>
              </a:rPr>
              <a:t>t</a:t>
            </a:r>
            <a:r>
              <a:rPr sz="2800" spc="-100" dirty="0">
                <a:latin typeface="Arial"/>
                <a:cs typeface="Arial"/>
              </a:rPr>
              <a:t>ed  </a:t>
            </a:r>
            <a:r>
              <a:rPr sz="2800" spc="-175" dirty="0">
                <a:latin typeface="Arial"/>
                <a:cs typeface="Arial"/>
              </a:rPr>
              <a:t>Ledger</a:t>
            </a:r>
            <a:endParaRPr sz="2800">
              <a:latin typeface="Arial"/>
              <a:cs typeface="Arial"/>
            </a:endParaRPr>
          </a:p>
        </p:txBody>
      </p:sp>
      <p:sp>
        <p:nvSpPr>
          <p:cNvPr id="5" name="object 5">
            <a:extLst>
              <a:ext uri="{FF2B5EF4-FFF2-40B4-BE49-F238E27FC236}">
                <a16:creationId xmlns:a16="http://schemas.microsoft.com/office/drawing/2014/main" id="{C11402A0-8243-4487-950D-C5A8BF060BA3}"/>
              </a:ext>
            </a:extLst>
          </p:cNvPr>
          <p:cNvSpPr txBox="1"/>
          <p:nvPr/>
        </p:nvSpPr>
        <p:spPr>
          <a:xfrm>
            <a:off x="3209289" y="4631563"/>
            <a:ext cx="1649095" cy="376555"/>
          </a:xfrm>
          <a:prstGeom prst="rect">
            <a:avLst/>
          </a:prstGeom>
        </p:spPr>
        <p:txBody>
          <a:bodyPr vert="horz" wrap="square" lIns="0" tIns="12700" rIns="0" bIns="0" rtlCol="0">
            <a:spAutoFit/>
          </a:bodyPr>
          <a:lstStyle/>
          <a:p>
            <a:pPr marL="12700">
              <a:lnSpc>
                <a:spcPct val="100000"/>
              </a:lnSpc>
              <a:spcBef>
                <a:spcPts val="100"/>
              </a:spcBef>
            </a:pPr>
            <a:r>
              <a:rPr sz="2300" spc="-105" dirty="0">
                <a:latin typeface="Arial"/>
                <a:cs typeface="Arial"/>
              </a:rPr>
              <a:t>Decentralized</a:t>
            </a:r>
            <a:endParaRPr sz="2300">
              <a:latin typeface="Arial"/>
              <a:cs typeface="Arial"/>
            </a:endParaRPr>
          </a:p>
        </p:txBody>
      </p:sp>
      <p:sp>
        <p:nvSpPr>
          <p:cNvPr id="6" name="object 6">
            <a:extLst>
              <a:ext uri="{FF2B5EF4-FFF2-40B4-BE49-F238E27FC236}">
                <a16:creationId xmlns:a16="http://schemas.microsoft.com/office/drawing/2014/main" id="{15614E96-69B1-457B-8E8D-D15B5B56714F}"/>
              </a:ext>
            </a:extLst>
          </p:cNvPr>
          <p:cNvSpPr txBox="1"/>
          <p:nvPr/>
        </p:nvSpPr>
        <p:spPr>
          <a:xfrm>
            <a:off x="4610480" y="2881325"/>
            <a:ext cx="1597025" cy="452120"/>
          </a:xfrm>
          <a:prstGeom prst="rect">
            <a:avLst/>
          </a:prstGeom>
        </p:spPr>
        <p:txBody>
          <a:bodyPr vert="horz" wrap="square" lIns="0" tIns="12065" rIns="0" bIns="0" rtlCol="0">
            <a:spAutoFit/>
          </a:bodyPr>
          <a:lstStyle/>
          <a:p>
            <a:pPr marL="12700">
              <a:lnSpc>
                <a:spcPct val="100000"/>
              </a:lnSpc>
              <a:spcBef>
                <a:spcPts val="95"/>
              </a:spcBef>
            </a:pPr>
            <a:r>
              <a:rPr sz="2800" spc="-95" dirty="0">
                <a:latin typeface="Arial"/>
                <a:cs typeface="Arial"/>
              </a:rPr>
              <a:t>Immu</a:t>
            </a:r>
            <a:r>
              <a:rPr sz="2800" spc="114" dirty="0">
                <a:latin typeface="Arial"/>
                <a:cs typeface="Arial"/>
              </a:rPr>
              <a:t>t</a:t>
            </a:r>
            <a:r>
              <a:rPr sz="2800" spc="-120" dirty="0">
                <a:latin typeface="Arial"/>
                <a:cs typeface="Arial"/>
              </a:rPr>
              <a:t>ab</a:t>
            </a:r>
            <a:r>
              <a:rPr sz="2800" spc="-60" dirty="0">
                <a:latin typeface="Arial"/>
                <a:cs typeface="Arial"/>
              </a:rPr>
              <a:t>l</a:t>
            </a:r>
            <a:r>
              <a:rPr sz="2800" spc="-165" dirty="0">
                <a:latin typeface="Arial"/>
                <a:cs typeface="Arial"/>
              </a:rPr>
              <a:t>e</a:t>
            </a:r>
            <a:endParaRPr sz="2800">
              <a:latin typeface="Arial"/>
              <a:cs typeface="Arial"/>
            </a:endParaRPr>
          </a:p>
        </p:txBody>
      </p:sp>
      <p:sp>
        <p:nvSpPr>
          <p:cNvPr id="7" name="object 7">
            <a:extLst>
              <a:ext uri="{FF2B5EF4-FFF2-40B4-BE49-F238E27FC236}">
                <a16:creationId xmlns:a16="http://schemas.microsoft.com/office/drawing/2014/main" id="{17C490D1-AFE6-4960-BF4E-BB69FA458562}"/>
              </a:ext>
            </a:extLst>
          </p:cNvPr>
          <p:cNvSpPr txBox="1"/>
          <p:nvPr/>
        </p:nvSpPr>
        <p:spPr>
          <a:xfrm>
            <a:off x="6041516" y="4587062"/>
            <a:ext cx="1484630" cy="452120"/>
          </a:xfrm>
          <a:prstGeom prst="rect">
            <a:avLst/>
          </a:prstGeom>
        </p:spPr>
        <p:txBody>
          <a:bodyPr vert="horz" wrap="square" lIns="0" tIns="12065" rIns="0" bIns="0" rtlCol="0">
            <a:spAutoFit/>
          </a:bodyPr>
          <a:lstStyle/>
          <a:p>
            <a:pPr marL="12700">
              <a:lnSpc>
                <a:spcPct val="100000"/>
              </a:lnSpc>
              <a:spcBef>
                <a:spcPts val="95"/>
              </a:spcBef>
            </a:pPr>
            <a:r>
              <a:rPr sz="2800" spc="-130" dirty="0">
                <a:latin typeface="Arial"/>
                <a:cs typeface="Arial"/>
              </a:rPr>
              <a:t>Encrypted</a:t>
            </a:r>
            <a:endParaRPr sz="2800">
              <a:latin typeface="Arial"/>
              <a:cs typeface="Arial"/>
            </a:endParaRPr>
          </a:p>
        </p:txBody>
      </p:sp>
      <p:sp>
        <p:nvSpPr>
          <p:cNvPr id="8" name="object 8">
            <a:extLst>
              <a:ext uri="{FF2B5EF4-FFF2-40B4-BE49-F238E27FC236}">
                <a16:creationId xmlns:a16="http://schemas.microsoft.com/office/drawing/2014/main" id="{EF9B0D53-DC82-49B9-AB93-85C042F1BB43}"/>
              </a:ext>
            </a:extLst>
          </p:cNvPr>
          <p:cNvSpPr txBox="1"/>
          <p:nvPr/>
        </p:nvSpPr>
        <p:spPr>
          <a:xfrm>
            <a:off x="7528941" y="2686557"/>
            <a:ext cx="1259840" cy="842010"/>
          </a:xfrm>
          <a:prstGeom prst="rect">
            <a:avLst/>
          </a:prstGeom>
        </p:spPr>
        <p:txBody>
          <a:bodyPr vert="horz" wrap="square" lIns="0" tIns="55879" rIns="0" bIns="0" rtlCol="0">
            <a:spAutoFit/>
          </a:bodyPr>
          <a:lstStyle/>
          <a:p>
            <a:pPr marL="12700" marR="5080" indent="187325">
              <a:lnSpc>
                <a:spcPts val="3070"/>
              </a:lnSpc>
              <a:spcBef>
                <a:spcPts val="439"/>
              </a:spcBef>
            </a:pPr>
            <a:r>
              <a:rPr sz="2800" spc="-145" dirty="0">
                <a:latin typeface="Arial"/>
                <a:cs typeface="Arial"/>
              </a:rPr>
              <a:t>Smart  </a:t>
            </a:r>
            <a:r>
              <a:rPr sz="2800" spc="-250" dirty="0">
                <a:latin typeface="Arial"/>
                <a:cs typeface="Arial"/>
              </a:rPr>
              <a:t>Co</a:t>
            </a:r>
            <a:r>
              <a:rPr sz="2800" spc="-245" dirty="0">
                <a:latin typeface="Arial"/>
                <a:cs typeface="Arial"/>
              </a:rPr>
              <a:t>n</a:t>
            </a:r>
            <a:r>
              <a:rPr sz="2800" spc="90" dirty="0">
                <a:latin typeface="Arial"/>
                <a:cs typeface="Arial"/>
              </a:rPr>
              <a:t>t</a:t>
            </a:r>
            <a:r>
              <a:rPr sz="2800" spc="40" dirty="0">
                <a:latin typeface="Arial"/>
                <a:cs typeface="Arial"/>
              </a:rPr>
              <a:t>r</a:t>
            </a:r>
            <a:r>
              <a:rPr sz="2800" spc="-229" dirty="0">
                <a:latin typeface="Arial"/>
                <a:cs typeface="Arial"/>
              </a:rPr>
              <a:t>a</a:t>
            </a:r>
            <a:r>
              <a:rPr sz="2800" spc="-204" dirty="0">
                <a:latin typeface="Arial"/>
                <a:cs typeface="Arial"/>
              </a:rPr>
              <a:t>c</a:t>
            </a:r>
            <a:r>
              <a:rPr sz="2800" spc="155" dirty="0">
                <a:latin typeface="Arial"/>
                <a:cs typeface="Arial"/>
              </a:rPr>
              <a:t>t</a:t>
            </a:r>
            <a:endParaRPr sz="2800">
              <a:latin typeface="Arial"/>
              <a:cs typeface="Arial"/>
            </a:endParaRPr>
          </a:p>
        </p:txBody>
      </p:sp>
      <p:sp>
        <p:nvSpPr>
          <p:cNvPr id="9" name="object 9">
            <a:extLst>
              <a:ext uri="{FF2B5EF4-FFF2-40B4-BE49-F238E27FC236}">
                <a16:creationId xmlns:a16="http://schemas.microsoft.com/office/drawing/2014/main" id="{BDD268DA-3628-44B8-B63C-B18763F1B3D9}"/>
              </a:ext>
            </a:extLst>
          </p:cNvPr>
          <p:cNvSpPr txBox="1"/>
          <p:nvPr/>
        </p:nvSpPr>
        <p:spPr>
          <a:xfrm>
            <a:off x="8830182" y="4587062"/>
            <a:ext cx="1405890" cy="452120"/>
          </a:xfrm>
          <a:prstGeom prst="rect">
            <a:avLst/>
          </a:prstGeom>
        </p:spPr>
        <p:txBody>
          <a:bodyPr vert="horz" wrap="square" lIns="0" tIns="12065" rIns="0" bIns="0" rtlCol="0">
            <a:spAutoFit/>
          </a:bodyPr>
          <a:lstStyle/>
          <a:p>
            <a:pPr marL="12700">
              <a:lnSpc>
                <a:spcPct val="100000"/>
              </a:lnSpc>
              <a:spcBef>
                <a:spcPts val="95"/>
              </a:spcBef>
            </a:pPr>
            <a:r>
              <a:rPr sz="2800" spc="-515" dirty="0">
                <a:latin typeface="Arial"/>
                <a:cs typeface="Arial"/>
              </a:rPr>
              <a:t>T</a:t>
            </a:r>
            <a:r>
              <a:rPr sz="2800" spc="-25" dirty="0">
                <a:latin typeface="Arial"/>
                <a:cs typeface="Arial"/>
              </a:rPr>
              <a:t>r</a:t>
            </a:r>
            <a:r>
              <a:rPr sz="2800" spc="-204" dirty="0">
                <a:latin typeface="Arial"/>
                <a:cs typeface="Arial"/>
              </a:rPr>
              <a:t>acea</a:t>
            </a:r>
            <a:r>
              <a:rPr sz="2800" spc="-55" dirty="0">
                <a:latin typeface="Arial"/>
                <a:cs typeface="Arial"/>
              </a:rPr>
              <a:t>b</a:t>
            </a:r>
            <a:r>
              <a:rPr sz="2800" spc="-40" dirty="0">
                <a:latin typeface="Arial"/>
                <a:cs typeface="Arial"/>
              </a:rPr>
              <a:t>l</a:t>
            </a:r>
            <a:r>
              <a:rPr sz="2800" spc="-165" dirty="0">
                <a:latin typeface="Arial"/>
                <a:cs typeface="Arial"/>
              </a:rPr>
              <a:t>e</a:t>
            </a:r>
            <a:endParaRPr sz="2800">
              <a:latin typeface="Arial"/>
              <a:cs typeface="Arial"/>
            </a:endParaRPr>
          </a:p>
        </p:txBody>
      </p:sp>
    </p:spTree>
    <p:extLst>
      <p:ext uri="{BB962C8B-B14F-4D97-AF65-F5344CB8AC3E}">
        <p14:creationId xmlns:p14="http://schemas.microsoft.com/office/powerpoint/2010/main" val="235241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60F11657-99E6-4419-BB37-8A1D2BD27CB7}"/>
              </a:ext>
            </a:extLst>
          </p:cNvPr>
          <p:cNvSpPr>
            <a:spLocks noGrp="1"/>
          </p:cNvSpPr>
          <p:nvPr>
            <p:ph type="title"/>
          </p:nvPr>
        </p:nvSpPr>
        <p:spPr>
          <a:xfrm>
            <a:off x="549275" y="292082"/>
            <a:ext cx="11887200" cy="946413"/>
          </a:xfrm>
        </p:spPr>
        <p:txBody>
          <a:bodyPr>
            <a:normAutofit fontScale="90000"/>
          </a:bodyPr>
          <a:lstStyle/>
          <a:p>
            <a:r>
              <a:rPr lang="en-US" spc="-190" dirty="0"/>
              <a:t>Building </a:t>
            </a:r>
            <a:r>
              <a:rPr lang="en-US" spc="-250" dirty="0"/>
              <a:t>Blockchain </a:t>
            </a:r>
            <a:r>
              <a:rPr lang="en-US" spc="-170" dirty="0"/>
              <a:t>Solution </a:t>
            </a:r>
            <a:r>
              <a:rPr lang="en-US" spc="-229" dirty="0"/>
              <a:t>involves m</a:t>
            </a:r>
            <a:r>
              <a:rPr lang="en-US" spc="-45" dirty="0"/>
              <a:t>ultiple </a:t>
            </a:r>
            <a:r>
              <a:rPr lang="en-US" spc="-165" dirty="0"/>
              <a:t>things</a:t>
            </a:r>
            <a:endParaRPr lang="en-US" dirty="0"/>
          </a:p>
        </p:txBody>
      </p:sp>
      <p:sp>
        <p:nvSpPr>
          <p:cNvPr id="3" name="object 3">
            <a:extLst>
              <a:ext uri="{FF2B5EF4-FFF2-40B4-BE49-F238E27FC236}">
                <a16:creationId xmlns:a16="http://schemas.microsoft.com/office/drawing/2014/main" id="{48D4FE7C-F09C-4A64-9B54-C0CB18FCC53C}"/>
              </a:ext>
            </a:extLst>
          </p:cNvPr>
          <p:cNvSpPr/>
          <p:nvPr/>
        </p:nvSpPr>
        <p:spPr>
          <a:xfrm>
            <a:off x="995172" y="1804416"/>
            <a:ext cx="9773412" cy="4544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7282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60F11657-99E6-4419-BB37-8A1D2BD27CB7}"/>
              </a:ext>
            </a:extLst>
          </p:cNvPr>
          <p:cNvSpPr>
            <a:spLocks noGrp="1"/>
          </p:cNvSpPr>
          <p:nvPr>
            <p:ph type="title"/>
          </p:nvPr>
        </p:nvSpPr>
        <p:spPr>
          <a:xfrm>
            <a:off x="549275" y="292082"/>
            <a:ext cx="11887200" cy="1325703"/>
          </a:xfrm>
        </p:spPr>
        <p:txBody>
          <a:bodyPr>
            <a:normAutofit fontScale="90000"/>
          </a:bodyPr>
          <a:lstStyle/>
          <a:p>
            <a:r>
              <a:rPr lang="en-US" spc="-30" dirty="0"/>
              <a:t>Build the</a:t>
            </a:r>
            <a:r>
              <a:rPr lang="en-US" spc="-150" dirty="0"/>
              <a:t> </a:t>
            </a:r>
            <a:r>
              <a:rPr lang="en-US" spc="-340" dirty="0"/>
              <a:t>Business </a:t>
            </a:r>
            <a:r>
              <a:rPr lang="en-US" spc="-270" dirty="0"/>
              <a:t>Logic, </a:t>
            </a:r>
            <a:r>
              <a:rPr lang="en-US" spc="-155" dirty="0"/>
              <a:t>everything </a:t>
            </a:r>
            <a:r>
              <a:rPr lang="en-US" spc="-270" dirty="0"/>
              <a:t>else  </a:t>
            </a:r>
            <a:r>
              <a:rPr lang="en-US" spc="-30" dirty="0"/>
              <a:t>will </a:t>
            </a:r>
            <a:r>
              <a:rPr lang="en-US" spc="-215" dirty="0"/>
              <a:t>be </a:t>
            </a:r>
            <a:r>
              <a:rPr lang="en-US" spc="-210" dirty="0"/>
              <a:t>taken </a:t>
            </a:r>
            <a:r>
              <a:rPr lang="en-US" spc="-260" dirty="0"/>
              <a:t>care </a:t>
            </a:r>
            <a:r>
              <a:rPr lang="en-US" spc="-220" dirty="0"/>
              <a:t>by</a:t>
            </a:r>
            <a:r>
              <a:rPr lang="en-US" spc="-455" dirty="0"/>
              <a:t> </a:t>
            </a:r>
            <a:r>
              <a:rPr lang="en-US" spc="-200" dirty="0"/>
              <a:t>Azure!</a:t>
            </a:r>
            <a:endParaRPr lang="en-US" dirty="0"/>
          </a:p>
        </p:txBody>
      </p:sp>
      <p:sp>
        <p:nvSpPr>
          <p:cNvPr id="3" name="object 3">
            <a:extLst>
              <a:ext uri="{FF2B5EF4-FFF2-40B4-BE49-F238E27FC236}">
                <a16:creationId xmlns:a16="http://schemas.microsoft.com/office/drawing/2014/main" id="{0DCF2CC9-3D68-462C-9AE8-86CC9F20EBA9}"/>
              </a:ext>
            </a:extLst>
          </p:cNvPr>
          <p:cNvSpPr/>
          <p:nvPr/>
        </p:nvSpPr>
        <p:spPr>
          <a:xfrm>
            <a:off x="920496" y="1842516"/>
            <a:ext cx="9701784" cy="45110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5378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0A3ED-EC50-894C-8D72-3673CD5E1BB6}"/>
              </a:ext>
            </a:extLst>
          </p:cNvPr>
          <p:cNvSpPr>
            <a:spLocks noGrp="1"/>
          </p:cNvSpPr>
          <p:nvPr>
            <p:ph type="title"/>
          </p:nvPr>
        </p:nvSpPr>
        <p:spPr>
          <a:xfrm>
            <a:off x="1189831" y="2186135"/>
            <a:ext cx="10056812" cy="2622256"/>
          </a:xfrm>
        </p:spPr>
        <p:txBody>
          <a:bodyPr/>
          <a:lstStyle/>
          <a:p>
            <a:r>
              <a:rPr lang="en-US" spc="-102" dirty="0">
                <a:solidFill>
                  <a:srgbClr val="FFFFFF"/>
                </a:solidFill>
                <a:cs typeface="Segoe UI Light" panose="020B0502040204020203" pitchFamily="34" charset="0"/>
              </a:rPr>
              <a:t>Azure Blockchain Workbench</a:t>
            </a:r>
            <a:endParaRPr lang="en-US" dirty="0"/>
          </a:p>
        </p:txBody>
      </p:sp>
    </p:spTree>
    <p:extLst>
      <p:ext uri="{BB962C8B-B14F-4D97-AF65-F5344CB8AC3E}">
        <p14:creationId xmlns:p14="http://schemas.microsoft.com/office/powerpoint/2010/main" val="3561807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super mario 1">
            <a:extLst>
              <a:ext uri="{FF2B5EF4-FFF2-40B4-BE49-F238E27FC236}">
                <a16:creationId xmlns:a16="http://schemas.microsoft.com/office/drawing/2014/main" id="{8D8E1F47-A7DA-452E-89C7-89D25D7B3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33241"/>
            <a:ext cx="12436475" cy="73277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333AE30-2F15-4A9A-9943-E452C21B9858}"/>
              </a:ext>
            </a:extLst>
          </p:cNvPr>
          <p:cNvSpPr/>
          <p:nvPr/>
        </p:nvSpPr>
        <p:spPr>
          <a:xfrm>
            <a:off x="0" y="0"/>
            <a:ext cx="8276433" cy="830997"/>
          </a:xfrm>
          <a:prstGeom prst="rect">
            <a:avLst/>
          </a:prstGeom>
        </p:spPr>
        <p:txBody>
          <a:bodyPr wrap="none">
            <a:spAutoFit/>
          </a:bodyPr>
          <a:lstStyle/>
          <a:p>
            <a:r>
              <a:rPr lang="en-US" sz="4800" spc="-102" dirty="0">
                <a:solidFill>
                  <a:srgbClr val="FFFFFF"/>
                </a:solidFill>
                <a:cs typeface="Segoe UI Light" panose="020B0502040204020203" pitchFamily="34" charset="0"/>
              </a:rPr>
              <a:t>Quiz: Which Super Mario is this?</a:t>
            </a:r>
            <a:endParaRPr lang="en-SG" sz="4800" dirty="0"/>
          </a:p>
        </p:txBody>
      </p:sp>
    </p:spTree>
    <p:extLst>
      <p:ext uri="{BB962C8B-B14F-4D97-AF65-F5344CB8AC3E}">
        <p14:creationId xmlns:p14="http://schemas.microsoft.com/office/powerpoint/2010/main" val="39067119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60F11657-99E6-4419-BB37-8A1D2BD27CB7}"/>
              </a:ext>
            </a:extLst>
          </p:cNvPr>
          <p:cNvSpPr>
            <a:spLocks noGrp="1"/>
          </p:cNvSpPr>
          <p:nvPr>
            <p:ph type="title"/>
          </p:nvPr>
        </p:nvSpPr>
        <p:spPr>
          <a:xfrm>
            <a:off x="549275" y="292082"/>
            <a:ext cx="11887200" cy="946413"/>
          </a:xfrm>
        </p:spPr>
        <p:txBody>
          <a:bodyPr>
            <a:normAutofit/>
          </a:bodyPr>
          <a:lstStyle/>
          <a:p>
            <a:r>
              <a:rPr lang="en-SG" spc="-280" dirty="0"/>
              <a:t>Azure </a:t>
            </a:r>
            <a:r>
              <a:rPr lang="en-SG" spc="-250" dirty="0"/>
              <a:t>Blockchain</a:t>
            </a:r>
            <a:r>
              <a:rPr lang="en-SG" spc="-229" dirty="0"/>
              <a:t> </a:t>
            </a:r>
            <a:r>
              <a:rPr lang="en-SG" spc="-220" dirty="0"/>
              <a:t>Workbench</a:t>
            </a:r>
            <a:endParaRPr lang="en-US" dirty="0"/>
          </a:p>
        </p:txBody>
      </p:sp>
      <p:sp>
        <p:nvSpPr>
          <p:cNvPr id="26" name="object 3">
            <a:extLst>
              <a:ext uri="{FF2B5EF4-FFF2-40B4-BE49-F238E27FC236}">
                <a16:creationId xmlns:a16="http://schemas.microsoft.com/office/drawing/2014/main" id="{B5072B8E-6A62-4895-A084-8E0599101F17}"/>
              </a:ext>
            </a:extLst>
          </p:cNvPr>
          <p:cNvSpPr/>
          <p:nvPr/>
        </p:nvSpPr>
        <p:spPr>
          <a:xfrm>
            <a:off x="838200" y="1548383"/>
            <a:ext cx="10335768" cy="475030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575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60F11657-99E6-4419-BB37-8A1D2BD27CB7}"/>
              </a:ext>
            </a:extLst>
          </p:cNvPr>
          <p:cNvSpPr>
            <a:spLocks noGrp="1"/>
          </p:cNvSpPr>
          <p:nvPr>
            <p:ph type="title"/>
          </p:nvPr>
        </p:nvSpPr>
        <p:spPr>
          <a:xfrm>
            <a:off x="549275" y="292082"/>
            <a:ext cx="11887200" cy="946413"/>
          </a:xfrm>
        </p:spPr>
        <p:txBody>
          <a:bodyPr>
            <a:normAutofit/>
          </a:bodyPr>
          <a:lstStyle/>
          <a:p>
            <a:r>
              <a:rPr lang="en-SG" spc="-280" dirty="0"/>
              <a:t>Azure </a:t>
            </a:r>
            <a:r>
              <a:rPr lang="en-SG" spc="-250" dirty="0"/>
              <a:t>Blockchain </a:t>
            </a:r>
            <a:r>
              <a:rPr lang="en-SG" spc="-215" dirty="0"/>
              <a:t>Workbench Overview</a:t>
            </a:r>
            <a:endParaRPr lang="en-US" dirty="0"/>
          </a:p>
        </p:txBody>
      </p:sp>
      <p:sp>
        <p:nvSpPr>
          <p:cNvPr id="3" name="object 3">
            <a:extLst>
              <a:ext uri="{FF2B5EF4-FFF2-40B4-BE49-F238E27FC236}">
                <a16:creationId xmlns:a16="http://schemas.microsoft.com/office/drawing/2014/main" id="{056DB7FA-E6DC-462F-AF98-B5A56D63E0D1}"/>
              </a:ext>
            </a:extLst>
          </p:cNvPr>
          <p:cNvSpPr/>
          <p:nvPr/>
        </p:nvSpPr>
        <p:spPr>
          <a:xfrm>
            <a:off x="838200" y="1476755"/>
            <a:ext cx="8510016" cy="48021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117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of </a:t>
            </a:r>
            <a:r>
              <a:rPr lang="en-SG" spc="-280" dirty="0"/>
              <a:t>Azure </a:t>
            </a:r>
            <a:r>
              <a:rPr lang="en-SG" spc="-250" dirty="0"/>
              <a:t>Blockchain </a:t>
            </a:r>
            <a:r>
              <a:rPr lang="en-SG" spc="-215" dirty="0"/>
              <a:t>Workbench</a:t>
            </a:r>
            <a:endParaRPr lang="en-US" dirty="0"/>
          </a:p>
        </p:txBody>
      </p:sp>
      <p:pic>
        <p:nvPicPr>
          <p:cNvPr id="5" name="Picture 4">
            <a:extLst>
              <a:ext uri="{FF2B5EF4-FFF2-40B4-BE49-F238E27FC236}">
                <a16:creationId xmlns:a16="http://schemas.microsoft.com/office/drawing/2014/main" id="{A2592D57-05CE-41BB-98BB-6E199B96AB97}"/>
              </a:ext>
            </a:extLst>
          </p:cNvPr>
          <p:cNvPicPr>
            <a:picLocks noChangeAspect="1"/>
          </p:cNvPicPr>
          <p:nvPr/>
        </p:nvPicPr>
        <p:blipFill>
          <a:blip r:embed="rId3"/>
          <a:stretch>
            <a:fillRect/>
          </a:stretch>
        </p:blipFill>
        <p:spPr>
          <a:xfrm>
            <a:off x="3847418" y="1282580"/>
            <a:ext cx="4741638" cy="5578722"/>
          </a:xfrm>
          <a:prstGeom prst="rect">
            <a:avLst/>
          </a:prstGeom>
        </p:spPr>
      </p:pic>
    </p:spTree>
    <p:extLst>
      <p:ext uri="{BB962C8B-B14F-4D97-AF65-F5344CB8AC3E}">
        <p14:creationId xmlns:p14="http://schemas.microsoft.com/office/powerpoint/2010/main" val="306485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11">
            <a:extLst>
              <a:ext uri="{FF2B5EF4-FFF2-40B4-BE49-F238E27FC236}">
                <a16:creationId xmlns:a16="http://schemas.microsoft.com/office/drawing/2014/main" id="{965F4896-4368-41D8-9B83-1D71534A6089}"/>
              </a:ext>
            </a:extLst>
          </p:cNvPr>
          <p:cNvSpPr/>
          <p:nvPr/>
        </p:nvSpPr>
        <p:spPr>
          <a:xfrm>
            <a:off x="838200" y="5706678"/>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33" name="object 11">
            <a:extLst>
              <a:ext uri="{FF2B5EF4-FFF2-40B4-BE49-F238E27FC236}">
                <a16:creationId xmlns:a16="http://schemas.microsoft.com/office/drawing/2014/main" id="{14AF8FA5-81A5-4D9A-8904-37A764CEA89E}"/>
              </a:ext>
            </a:extLst>
          </p:cNvPr>
          <p:cNvSpPr/>
          <p:nvPr/>
        </p:nvSpPr>
        <p:spPr>
          <a:xfrm>
            <a:off x="838200" y="4209744"/>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0" name="object 11">
            <a:extLst>
              <a:ext uri="{FF2B5EF4-FFF2-40B4-BE49-F238E27FC236}">
                <a16:creationId xmlns:a16="http://schemas.microsoft.com/office/drawing/2014/main" id="{944EAAD3-143D-4169-A78C-66DB135D8570}"/>
              </a:ext>
            </a:extLst>
          </p:cNvPr>
          <p:cNvSpPr/>
          <p:nvPr/>
        </p:nvSpPr>
        <p:spPr>
          <a:xfrm>
            <a:off x="838200" y="3705443"/>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1" name="object 11">
            <a:extLst>
              <a:ext uri="{FF2B5EF4-FFF2-40B4-BE49-F238E27FC236}">
                <a16:creationId xmlns:a16="http://schemas.microsoft.com/office/drawing/2014/main" id="{BCD7F978-2AE2-481D-BC82-1DB6BC134801}"/>
              </a:ext>
            </a:extLst>
          </p:cNvPr>
          <p:cNvSpPr/>
          <p:nvPr/>
        </p:nvSpPr>
        <p:spPr>
          <a:xfrm>
            <a:off x="838200" y="3214603"/>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4" name="object 11">
            <a:extLst>
              <a:ext uri="{FF2B5EF4-FFF2-40B4-BE49-F238E27FC236}">
                <a16:creationId xmlns:a16="http://schemas.microsoft.com/office/drawing/2014/main" id="{1323A3E4-1C6B-4C19-90B3-CBFC639E6C1D}"/>
              </a:ext>
            </a:extLst>
          </p:cNvPr>
          <p:cNvSpPr/>
          <p:nvPr/>
        </p:nvSpPr>
        <p:spPr>
          <a:xfrm>
            <a:off x="838200" y="2750486"/>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5" name="object 11">
            <a:extLst>
              <a:ext uri="{FF2B5EF4-FFF2-40B4-BE49-F238E27FC236}">
                <a16:creationId xmlns:a16="http://schemas.microsoft.com/office/drawing/2014/main" id="{583AB5E6-2FC7-489E-AE88-4D87A2C2E403}"/>
              </a:ext>
            </a:extLst>
          </p:cNvPr>
          <p:cNvSpPr/>
          <p:nvPr/>
        </p:nvSpPr>
        <p:spPr>
          <a:xfrm>
            <a:off x="838200" y="2286369"/>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6" name="object 11">
            <a:extLst>
              <a:ext uri="{FF2B5EF4-FFF2-40B4-BE49-F238E27FC236}">
                <a16:creationId xmlns:a16="http://schemas.microsoft.com/office/drawing/2014/main" id="{13B2AB04-7DBB-4F91-B3E2-A3A9D1BDD92A}"/>
              </a:ext>
            </a:extLst>
          </p:cNvPr>
          <p:cNvSpPr/>
          <p:nvPr/>
        </p:nvSpPr>
        <p:spPr>
          <a:xfrm>
            <a:off x="838200" y="4710567"/>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7" name="object 11">
            <a:extLst>
              <a:ext uri="{FF2B5EF4-FFF2-40B4-BE49-F238E27FC236}">
                <a16:creationId xmlns:a16="http://schemas.microsoft.com/office/drawing/2014/main" id="{FA0902D9-9727-4E45-BB7E-7FD634A4678C}"/>
              </a:ext>
            </a:extLst>
          </p:cNvPr>
          <p:cNvSpPr/>
          <p:nvPr/>
        </p:nvSpPr>
        <p:spPr>
          <a:xfrm>
            <a:off x="838200" y="5220406"/>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2" name="Title 1"/>
          <p:cNvSpPr>
            <a:spLocks noGrp="1"/>
          </p:cNvSpPr>
          <p:nvPr>
            <p:ph type="title"/>
          </p:nvPr>
        </p:nvSpPr>
        <p:spPr/>
        <p:txBody>
          <a:bodyPr>
            <a:normAutofit/>
          </a:bodyPr>
          <a:lstStyle/>
          <a:p>
            <a:r>
              <a:rPr lang="en-US" dirty="0"/>
              <a:t>Overview of </a:t>
            </a:r>
            <a:r>
              <a:rPr lang="en-SG" spc="-280" dirty="0"/>
              <a:t>Azure </a:t>
            </a:r>
            <a:r>
              <a:rPr lang="en-SG" spc="-250" dirty="0"/>
              <a:t>Blockchain </a:t>
            </a:r>
            <a:r>
              <a:rPr lang="en-SG" spc="-215" dirty="0"/>
              <a:t>Workbench</a:t>
            </a:r>
            <a:endParaRPr lang="en-US" dirty="0"/>
          </a:p>
        </p:txBody>
      </p:sp>
      <p:sp>
        <p:nvSpPr>
          <p:cNvPr id="37" name="object 11">
            <a:extLst>
              <a:ext uri="{FF2B5EF4-FFF2-40B4-BE49-F238E27FC236}">
                <a16:creationId xmlns:a16="http://schemas.microsoft.com/office/drawing/2014/main" id="{E17AA6C0-2550-4B30-A9B9-00B172F7F091}"/>
              </a:ext>
            </a:extLst>
          </p:cNvPr>
          <p:cNvSpPr/>
          <p:nvPr/>
        </p:nvSpPr>
        <p:spPr>
          <a:xfrm>
            <a:off x="838200" y="1800097"/>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32" name="object 12">
            <a:extLst>
              <a:ext uri="{FF2B5EF4-FFF2-40B4-BE49-F238E27FC236}">
                <a16:creationId xmlns:a16="http://schemas.microsoft.com/office/drawing/2014/main" id="{547442E4-1208-455C-9730-C8BE847124A2}"/>
              </a:ext>
            </a:extLst>
          </p:cNvPr>
          <p:cNvSpPr txBox="1"/>
          <p:nvPr/>
        </p:nvSpPr>
        <p:spPr>
          <a:xfrm>
            <a:off x="915416" y="1891029"/>
            <a:ext cx="9173210" cy="4169410"/>
          </a:xfrm>
          <a:prstGeom prst="rect">
            <a:avLst/>
          </a:prstGeom>
        </p:spPr>
        <p:txBody>
          <a:bodyPr vert="horz" wrap="square" lIns="0" tIns="12700" rIns="0" bIns="0" rtlCol="0">
            <a:spAutoFit/>
          </a:bodyPr>
          <a:lstStyle/>
          <a:p>
            <a:pPr marL="12700">
              <a:lnSpc>
                <a:spcPct val="100000"/>
              </a:lnSpc>
              <a:spcBef>
                <a:spcPts val="100"/>
              </a:spcBef>
            </a:pPr>
            <a:r>
              <a:rPr sz="1800" b="1" spc="-165" dirty="0">
                <a:solidFill>
                  <a:schemeClr val="bg1"/>
                </a:solidFill>
                <a:latin typeface="Arial"/>
                <a:cs typeface="Arial"/>
              </a:rPr>
              <a:t>Fastest </a:t>
            </a:r>
            <a:r>
              <a:rPr sz="1800" b="1" spc="-130" dirty="0">
                <a:solidFill>
                  <a:schemeClr val="bg1"/>
                </a:solidFill>
                <a:latin typeface="Arial"/>
                <a:cs typeface="Arial"/>
              </a:rPr>
              <a:t>way </a:t>
            </a:r>
            <a:r>
              <a:rPr sz="1800" b="1" spc="-65" dirty="0">
                <a:solidFill>
                  <a:schemeClr val="bg1"/>
                </a:solidFill>
                <a:latin typeface="Arial"/>
                <a:cs typeface="Arial"/>
              </a:rPr>
              <a:t>to </a:t>
            </a:r>
            <a:r>
              <a:rPr sz="1800" b="1" spc="-120" dirty="0">
                <a:solidFill>
                  <a:schemeClr val="bg1"/>
                </a:solidFill>
                <a:latin typeface="Arial"/>
                <a:cs typeface="Arial"/>
              </a:rPr>
              <a:t>get </a:t>
            </a:r>
            <a:r>
              <a:rPr sz="1800" b="1" spc="-105" dirty="0">
                <a:solidFill>
                  <a:schemeClr val="bg1"/>
                </a:solidFill>
                <a:latin typeface="Arial"/>
                <a:cs typeface="Arial"/>
              </a:rPr>
              <a:t>started </a:t>
            </a:r>
            <a:r>
              <a:rPr sz="1800" b="1" spc="-65" dirty="0">
                <a:solidFill>
                  <a:schemeClr val="bg1"/>
                </a:solidFill>
                <a:latin typeface="Arial"/>
                <a:cs typeface="Arial"/>
              </a:rPr>
              <a:t>with</a:t>
            </a:r>
            <a:r>
              <a:rPr sz="1800" b="1" dirty="0">
                <a:solidFill>
                  <a:schemeClr val="bg1"/>
                </a:solidFill>
                <a:latin typeface="Arial"/>
                <a:cs typeface="Arial"/>
              </a:rPr>
              <a:t> </a:t>
            </a:r>
            <a:r>
              <a:rPr sz="1800" b="1" spc="-135" dirty="0">
                <a:solidFill>
                  <a:schemeClr val="bg1"/>
                </a:solidFill>
                <a:latin typeface="Arial"/>
                <a:cs typeface="Arial"/>
              </a:rPr>
              <a:t>blockchain.</a:t>
            </a:r>
            <a:endParaRPr sz="1800" dirty="0">
              <a:solidFill>
                <a:schemeClr val="bg1"/>
              </a:solidFill>
              <a:latin typeface="Arial"/>
              <a:cs typeface="Arial"/>
            </a:endParaRPr>
          </a:p>
          <a:p>
            <a:pPr marL="12700" marR="5080">
              <a:lnSpc>
                <a:spcPct val="176300"/>
              </a:lnSpc>
            </a:pPr>
            <a:r>
              <a:rPr sz="1800" b="1" spc="-130" dirty="0">
                <a:solidFill>
                  <a:schemeClr val="bg1"/>
                </a:solidFill>
                <a:latin typeface="Arial"/>
                <a:cs typeface="Arial"/>
              </a:rPr>
              <a:t>Collection </a:t>
            </a:r>
            <a:r>
              <a:rPr sz="1800" b="1" spc="-85" dirty="0">
                <a:solidFill>
                  <a:schemeClr val="bg1"/>
                </a:solidFill>
                <a:latin typeface="Arial"/>
                <a:cs typeface="Arial"/>
              </a:rPr>
              <a:t>of </a:t>
            </a:r>
            <a:r>
              <a:rPr sz="1800" b="1" spc="-145" dirty="0">
                <a:solidFill>
                  <a:schemeClr val="bg1"/>
                </a:solidFill>
                <a:latin typeface="Arial"/>
                <a:cs typeface="Arial"/>
              </a:rPr>
              <a:t>Azure </a:t>
            </a:r>
            <a:r>
              <a:rPr sz="1800" b="1" spc="-160" dirty="0">
                <a:solidFill>
                  <a:schemeClr val="bg1"/>
                </a:solidFill>
                <a:latin typeface="Arial"/>
                <a:cs typeface="Arial"/>
              </a:rPr>
              <a:t>services </a:t>
            </a:r>
            <a:r>
              <a:rPr sz="1800" b="1" spc="-35" dirty="0">
                <a:solidFill>
                  <a:schemeClr val="bg1"/>
                </a:solidFill>
                <a:latin typeface="Arial"/>
                <a:cs typeface="Arial"/>
              </a:rPr>
              <a:t>&amp; </a:t>
            </a:r>
            <a:r>
              <a:rPr sz="1800" b="1" spc="-100" dirty="0">
                <a:solidFill>
                  <a:schemeClr val="bg1"/>
                </a:solidFill>
                <a:latin typeface="Arial"/>
                <a:cs typeface="Arial"/>
              </a:rPr>
              <a:t>distributed </a:t>
            </a:r>
            <a:r>
              <a:rPr sz="1800" b="1" spc="-114" dirty="0">
                <a:solidFill>
                  <a:schemeClr val="bg1"/>
                </a:solidFill>
                <a:latin typeface="Arial"/>
                <a:cs typeface="Arial"/>
              </a:rPr>
              <a:t>ledger(Ethereum, </a:t>
            </a:r>
            <a:r>
              <a:rPr sz="1800" b="1" spc="-125" dirty="0">
                <a:solidFill>
                  <a:schemeClr val="bg1"/>
                </a:solidFill>
                <a:latin typeface="Arial"/>
                <a:cs typeface="Arial"/>
              </a:rPr>
              <a:t>Hyperledger </a:t>
            </a:r>
            <a:r>
              <a:rPr sz="1800" b="1" spc="-140" dirty="0">
                <a:solidFill>
                  <a:schemeClr val="bg1"/>
                </a:solidFill>
                <a:latin typeface="Arial"/>
                <a:cs typeface="Arial"/>
              </a:rPr>
              <a:t>Fabric, </a:t>
            </a:r>
            <a:r>
              <a:rPr sz="1800" b="1" spc="-170" dirty="0">
                <a:solidFill>
                  <a:schemeClr val="bg1"/>
                </a:solidFill>
                <a:latin typeface="Arial"/>
                <a:cs typeface="Arial"/>
              </a:rPr>
              <a:t>Corda </a:t>
            </a:r>
            <a:r>
              <a:rPr sz="1800" b="1" spc="-130" dirty="0">
                <a:solidFill>
                  <a:schemeClr val="bg1"/>
                </a:solidFill>
                <a:latin typeface="Arial"/>
                <a:cs typeface="Arial"/>
              </a:rPr>
              <a:t>and </a:t>
            </a:r>
            <a:r>
              <a:rPr sz="1800" b="1" spc="-100" dirty="0">
                <a:solidFill>
                  <a:schemeClr val="bg1"/>
                </a:solidFill>
                <a:latin typeface="Arial"/>
                <a:cs typeface="Arial"/>
              </a:rPr>
              <a:t>more)  </a:t>
            </a:r>
            <a:r>
              <a:rPr sz="1800" b="1" spc="-130" dirty="0">
                <a:solidFill>
                  <a:schemeClr val="bg1"/>
                </a:solidFill>
                <a:latin typeface="Arial"/>
                <a:cs typeface="Arial"/>
              </a:rPr>
              <a:t>Create </a:t>
            </a:r>
            <a:r>
              <a:rPr sz="1800" b="1" spc="-114" dirty="0">
                <a:solidFill>
                  <a:schemeClr val="bg1"/>
                </a:solidFill>
                <a:latin typeface="Arial"/>
                <a:cs typeface="Arial"/>
              </a:rPr>
              <a:t>Private </a:t>
            </a:r>
            <a:r>
              <a:rPr sz="1800" b="1" spc="-130" dirty="0">
                <a:solidFill>
                  <a:schemeClr val="bg1"/>
                </a:solidFill>
                <a:latin typeface="Arial"/>
                <a:cs typeface="Arial"/>
              </a:rPr>
              <a:t>and </a:t>
            </a:r>
            <a:r>
              <a:rPr sz="1800" b="1" spc="-145" dirty="0">
                <a:solidFill>
                  <a:schemeClr val="bg1"/>
                </a:solidFill>
                <a:latin typeface="Arial"/>
                <a:cs typeface="Arial"/>
              </a:rPr>
              <a:t>Consortium</a:t>
            </a:r>
            <a:r>
              <a:rPr sz="1800" b="1" spc="-35" dirty="0">
                <a:solidFill>
                  <a:schemeClr val="bg1"/>
                </a:solidFill>
                <a:latin typeface="Arial"/>
                <a:cs typeface="Arial"/>
              </a:rPr>
              <a:t> </a:t>
            </a:r>
            <a:r>
              <a:rPr sz="1800" b="1" spc="-80" dirty="0">
                <a:solidFill>
                  <a:schemeClr val="bg1"/>
                </a:solidFill>
                <a:latin typeface="Arial"/>
                <a:cs typeface="Arial"/>
              </a:rPr>
              <a:t>Network.</a:t>
            </a:r>
            <a:endParaRPr sz="1800" dirty="0">
              <a:solidFill>
                <a:schemeClr val="bg1"/>
              </a:solidFill>
              <a:latin typeface="Arial"/>
              <a:cs typeface="Arial"/>
            </a:endParaRPr>
          </a:p>
          <a:p>
            <a:pPr marL="12700" marR="1094105">
              <a:lnSpc>
                <a:spcPts val="3810"/>
              </a:lnSpc>
              <a:spcBef>
                <a:spcPts val="395"/>
              </a:spcBef>
            </a:pPr>
            <a:r>
              <a:rPr sz="1800" b="1" spc="-114" dirty="0">
                <a:solidFill>
                  <a:schemeClr val="bg1"/>
                </a:solidFill>
                <a:latin typeface="Arial"/>
                <a:cs typeface="Arial"/>
              </a:rPr>
              <a:t>Developer </a:t>
            </a:r>
            <a:r>
              <a:rPr sz="1800" b="1" spc="-175" dirty="0">
                <a:solidFill>
                  <a:schemeClr val="bg1"/>
                </a:solidFill>
                <a:latin typeface="Arial"/>
                <a:cs typeface="Arial"/>
              </a:rPr>
              <a:t>focus </a:t>
            </a:r>
            <a:r>
              <a:rPr sz="1800" b="1" spc="-135" dirty="0">
                <a:solidFill>
                  <a:schemeClr val="bg1"/>
                </a:solidFill>
                <a:latin typeface="Arial"/>
                <a:cs typeface="Arial"/>
              </a:rPr>
              <a:t>on </a:t>
            </a:r>
            <a:r>
              <a:rPr sz="1800" b="1" spc="-130" dirty="0">
                <a:solidFill>
                  <a:schemeClr val="bg1"/>
                </a:solidFill>
                <a:latin typeface="Arial"/>
                <a:cs typeface="Arial"/>
              </a:rPr>
              <a:t>Smart Contract </a:t>
            </a:r>
            <a:r>
              <a:rPr sz="1800" b="1" spc="-125" dirty="0">
                <a:solidFill>
                  <a:schemeClr val="bg1"/>
                </a:solidFill>
                <a:latin typeface="Arial"/>
                <a:cs typeface="Arial"/>
              </a:rPr>
              <a:t>an </a:t>
            </a:r>
            <a:r>
              <a:rPr sz="1800" b="1" spc="-195" dirty="0">
                <a:solidFill>
                  <a:schemeClr val="bg1"/>
                </a:solidFill>
                <a:latin typeface="Arial"/>
                <a:cs typeface="Arial"/>
              </a:rPr>
              <a:t>Business </a:t>
            </a:r>
            <a:r>
              <a:rPr sz="1800" b="1" spc="-180" dirty="0">
                <a:solidFill>
                  <a:schemeClr val="bg1"/>
                </a:solidFill>
                <a:latin typeface="Arial"/>
                <a:cs typeface="Arial"/>
              </a:rPr>
              <a:t>Logic, </a:t>
            </a:r>
            <a:r>
              <a:rPr sz="1800" b="1" spc="-120" dirty="0">
                <a:solidFill>
                  <a:schemeClr val="bg1"/>
                </a:solidFill>
                <a:latin typeface="Arial"/>
                <a:cs typeface="Arial"/>
              </a:rPr>
              <a:t>rest </a:t>
            </a:r>
            <a:r>
              <a:rPr sz="1800" b="1" spc="-65" dirty="0">
                <a:solidFill>
                  <a:schemeClr val="bg1"/>
                </a:solidFill>
                <a:latin typeface="Arial"/>
                <a:cs typeface="Arial"/>
              </a:rPr>
              <a:t>will </a:t>
            </a:r>
            <a:r>
              <a:rPr sz="1800" b="1" spc="-114" dirty="0">
                <a:solidFill>
                  <a:schemeClr val="bg1"/>
                </a:solidFill>
                <a:latin typeface="Arial"/>
                <a:cs typeface="Arial"/>
              </a:rPr>
              <a:t>be </a:t>
            </a:r>
            <a:r>
              <a:rPr sz="1800" b="1" spc="-105" dirty="0">
                <a:solidFill>
                  <a:schemeClr val="bg1"/>
                </a:solidFill>
                <a:latin typeface="Arial"/>
                <a:cs typeface="Arial"/>
              </a:rPr>
              <a:t>taken </a:t>
            </a:r>
            <a:r>
              <a:rPr sz="1800" b="1" spc="-140" dirty="0">
                <a:solidFill>
                  <a:schemeClr val="bg1"/>
                </a:solidFill>
                <a:latin typeface="Arial"/>
                <a:cs typeface="Arial"/>
              </a:rPr>
              <a:t>care </a:t>
            </a:r>
            <a:r>
              <a:rPr sz="1800" b="1" spc="-145" dirty="0">
                <a:solidFill>
                  <a:schemeClr val="bg1"/>
                </a:solidFill>
                <a:latin typeface="Arial"/>
                <a:cs typeface="Arial"/>
              </a:rPr>
              <a:t>by Azure  </a:t>
            </a:r>
            <a:r>
              <a:rPr sz="1800" b="1" spc="-110" dirty="0">
                <a:solidFill>
                  <a:schemeClr val="bg1"/>
                </a:solidFill>
                <a:latin typeface="Arial"/>
                <a:cs typeface="Arial"/>
              </a:rPr>
              <a:t>Manage </a:t>
            </a:r>
            <a:r>
              <a:rPr sz="1800" b="1" spc="-175" dirty="0">
                <a:solidFill>
                  <a:schemeClr val="bg1"/>
                </a:solidFill>
                <a:latin typeface="Arial"/>
                <a:cs typeface="Arial"/>
              </a:rPr>
              <a:t>users </a:t>
            </a:r>
            <a:r>
              <a:rPr sz="1800" b="1" spc="-120" dirty="0">
                <a:solidFill>
                  <a:schemeClr val="bg1"/>
                </a:solidFill>
                <a:latin typeface="Arial"/>
                <a:cs typeface="Arial"/>
              </a:rPr>
              <a:t>through </a:t>
            </a:r>
            <a:r>
              <a:rPr sz="1800" b="1" spc="-145" dirty="0">
                <a:solidFill>
                  <a:schemeClr val="bg1"/>
                </a:solidFill>
                <a:latin typeface="Arial"/>
                <a:cs typeface="Arial"/>
              </a:rPr>
              <a:t>Azure </a:t>
            </a:r>
            <a:r>
              <a:rPr sz="1800" b="1" spc="-125" dirty="0">
                <a:solidFill>
                  <a:schemeClr val="bg1"/>
                </a:solidFill>
                <a:latin typeface="Arial"/>
                <a:cs typeface="Arial"/>
              </a:rPr>
              <a:t>Active </a:t>
            </a:r>
            <a:r>
              <a:rPr sz="1800" b="1" spc="-110" dirty="0">
                <a:solidFill>
                  <a:schemeClr val="bg1"/>
                </a:solidFill>
                <a:latin typeface="Arial"/>
                <a:cs typeface="Arial"/>
              </a:rPr>
              <a:t>Directory </a:t>
            </a:r>
            <a:r>
              <a:rPr sz="1800" b="1" spc="-65" dirty="0">
                <a:solidFill>
                  <a:schemeClr val="bg1"/>
                </a:solidFill>
                <a:latin typeface="Arial"/>
                <a:cs typeface="Arial"/>
              </a:rPr>
              <a:t>with </a:t>
            </a:r>
            <a:r>
              <a:rPr sz="1800" b="1" spc="-85" dirty="0">
                <a:solidFill>
                  <a:schemeClr val="bg1"/>
                </a:solidFill>
                <a:latin typeface="Arial"/>
                <a:cs typeface="Arial"/>
              </a:rPr>
              <a:t>two-factor</a:t>
            </a:r>
            <a:r>
              <a:rPr sz="1800" b="1" spc="15" dirty="0">
                <a:solidFill>
                  <a:schemeClr val="bg1"/>
                </a:solidFill>
                <a:latin typeface="Arial"/>
                <a:cs typeface="Arial"/>
              </a:rPr>
              <a:t> </a:t>
            </a:r>
            <a:r>
              <a:rPr sz="1800" b="1" spc="-90" dirty="0">
                <a:solidFill>
                  <a:schemeClr val="bg1"/>
                </a:solidFill>
                <a:latin typeface="Arial"/>
                <a:cs typeface="Arial"/>
              </a:rPr>
              <a:t>authentication.</a:t>
            </a:r>
            <a:endParaRPr sz="1800" dirty="0">
              <a:solidFill>
                <a:schemeClr val="bg1"/>
              </a:solidFill>
              <a:latin typeface="Arial"/>
              <a:cs typeface="Arial"/>
            </a:endParaRPr>
          </a:p>
          <a:p>
            <a:pPr marL="12700">
              <a:lnSpc>
                <a:spcPct val="100000"/>
              </a:lnSpc>
              <a:spcBef>
                <a:spcPts val="1250"/>
              </a:spcBef>
            </a:pPr>
            <a:r>
              <a:rPr sz="1800" b="1" spc="-135" dirty="0">
                <a:solidFill>
                  <a:schemeClr val="bg1"/>
                </a:solidFill>
                <a:latin typeface="Arial"/>
                <a:cs typeface="Arial"/>
              </a:rPr>
              <a:t>Store </a:t>
            </a:r>
            <a:r>
              <a:rPr sz="1800" b="1" spc="-120" dirty="0">
                <a:solidFill>
                  <a:schemeClr val="bg1"/>
                </a:solidFill>
                <a:latin typeface="Arial"/>
                <a:cs typeface="Arial"/>
              </a:rPr>
              <a:t>credentials </a:t>
            </a:r>
            <a:r>
              <a:rPr sz="1800" b="1" spc="-100" dirty="0">
                <a:solidFill>
                  <a:schemeClr val="bg1"/>
                </a:solidFill>
                <a:latin typeface="Arial"/>
                <a:cs typeface="Arial"/>
              </a:rPr>
              <a:t>in </a:t>
            </a:r>
            <a:r>
              <a:rPr sz="1800" b="1" spc="-145" dirty="0">
                <a:solidFill>
                  <a:schemeClr val="bg1"/>
                </a:solidFill>
                <a:latin typeface="Arial"/>
                <a:cs typeface="Arial"/>
              </a:rPr>
              <a:t>Azure </a:t>
            </a:r>
            <a:r>
              <a:rPr sz="1800" b="1" spc="-204" dirty="0">
                <a:solidFill>
                  <a:schemeClr val="bg1"/>
                </a:solidFill>
                <a:latin typeface="Arial"/>
                <a:cs typeface="Arial"/>
              </a:rPr>
              <a:t>Key</a:t>
            </a:r>
            <a:r>
              <a:rPr sz="1800" b="1" spc="-15" dirty="0">
                <a:solidFill>
                  <a:schemeClr val="bg1"/>
                </a:solidFill>
                <a:latin typeface="Arial"/>
                <a:cs typeface="Arial"/>
              </a:rPr>
              <a:t> </a:t>
            </a:r>
            <a:r>
              <a:rPr sz="1800" b="1" spc="-105" dirty="0">
                <a:solidFill>
                  <a:schemeClr val="bg1"/>
                </a:solidFill>
                <a:latin typeface="Arial"/>
                <a:cs typeface="Arial"/>
              </a:rPr>
              <a:t>Vault</a:t>
            </a:r>
            <a:endParaRPr sz="1800" dirty="0">
              <a:solidFill>
                <a:schemeClr val="bg1"/>
              </a:solidFill>
              <a:latin typeface="Arial"/>
              <a:cs typeface="Arial"/>
            </a:endParaRPr>
          </a:p>
          <a:p>
            <a:pPr marL="12700" marR="1522095">
              <a:lnSpc>
                <a:spcPct val="176300"/>
              </a:lnSpc>
            </a:pPr>
            <a:r>
              <a:rPr sz="1800" b="1" spc="-95" dirty="0">
                <a:solidFill>
                  <a:schemeClr val="bg1"/>
                </a:solidFill>
                <a:latin typeface="Arial"/>
                <a:cs typeface="Arial"/>
              </a:rPr>
              <a:t>Integrate </a:t>
            </a:r>
            <a:r>
              <a:rPr sz="1800" b="1" spc="-65" dirty="0">
                <a:solidFill>
                  <a:schemeClr val="bg1"/>
                </a:solidFill>
                <a:latin typeface="Arial"/>
                <a:cs typeface="Arial"/>
              </a:rPr>
              <a:t>with </a:t>
            </a:r>
            <a:r>
              <a:rPr sz="1800" b="1" spc="-155" dirty="0">
                <a:solidFill>
                  <a:schemeClr val="bg1"/>
                </a:solidFill>
                <a:latin typeface="Arial"/>
                <a:cs typeface="Arial"/>
              </a:rPr>
              <a:t>IOT </a:t>
            </a:r>
            <a:r>
              <a:rPr sz="1800" b="1" spc="-130" dirty="0">
                <a:solidFill>
                  <a:schemeClr val="bg1"/>
                </a:solidFill>
                <a:latin typeface="Arial"/>
                <a:cs typeface="Arial"/>
              </a:rPr>
              <a:t>and </a:t>
            </a:r>
            <a:r>
              <a:rPr sz="1800" b="1" spc="-80" dirty="0">
                <a:solidFill>
                  <a:schemeClr val="bg1"/>
                </a:solidFill>
                <a:latin typeface="Arial"/>
                <a:cs typeface="Arial"/>
              </a:rPr>
              <a:t>other </a:t>
            </a:r>
            <a:r>
              <a:rPr sz="1800" b="1" spc="-135" dirty="0">
                <a:solidFill>
                  <a:schemeClr val="bg1"/>
                </a:solidFill>
                <a:latin typeface="Arial"/>
                <a:cs typeface="Arial"/>
              </a:rPr>
              <a:t>existing </a:t>
            </a:r>
            <a:r>
              <a:rPr sz="1800" b="1" spc="-110" dirty="0">
                <a:solidFill>
                  <a:schemeClr val="bg1"/>
                </a:solidFill>
                <a:latin typeface="Arial"/>
                <a:cs typeface="Arial"/>
              </a:rPr>
              <a:t>application </a:t>
            </a:r>
            <a:r>
              <a:rPr sz="1800" b="1" spc="-65" dirty="0">
                <a:solidFill>
                  <a:schemeClr val="bg1"/>
                </a:solidFill>
                <a:latin typeface="Arial"/>
                <a:cs typeface="Arial"/>
              </a:rPr>
              <a:t>with </a:t>
            </a:r>
            <a:r>
              <a:rPr sz="1800" b="1" spc="-305" dirty="0">
                <a:solidFill>
                  <a:schemeClr val="bg1"/>
                </a:solidFill>
                <a:latin typeface="Arial"/>
                <a:cs typeface="Arial"/>
              </a:rPr>
              <a:t>REST </a:t>
            </a:r>
            <a:r>
              <a:rPr sz="1800" b="1" spc="-160" dirty="0">
                <a:solidFill>
                  <a:schemeClr val="bg1"/>
                </a:solidFill>
                <a:latin typeface="Arial"/>
                <a:cs typeface="Arial"/>
              </a:rPr>
              <a:t>API </a:t>
            </a:r>
            <a:r>
              <a:rPr sz="1800" b="1" spc="-100" dirty="0">
                <a:solidFill>
                  <a:schemeClr val="bg1"/>
                </a:solidFill>
                <a:latin typeface="Arial"/>
                <a:cs typeface="Arial"/>
              </a:rPr>
              <a:t>or </a:t>
            </a:r>
            <a:r>
              <a:rPr sz="1800" b="1" spc="-155" dirty="0">
                <a:solidFill>
                  <a:schemeClr val="bg1"/>
                </a:solidFill>
                <a:latin typeface="Arial"/>
                <a:cs typeface="Arial"/>
              </a:rPr>
              <a:t>Messaging </a:t>
            </a:r>
            <a:r>
              <a:rPr sz="1800" b="1" spc="-160" dirty="0">
                <a:solidFill>
                  <a:schemeClr val="bg1"/>
                </a:solidFill>
                <a:latin typeface="Arial"/>
                <a:cs typeface="Arial"/>
              </a:rPr>
              <a:t>API  Synchronize </a:t>
            </a:r>
            <a:r>
              <a:rPr sz="1800" b="1" spc="-125" dirty="0">
                <a:solidFill>
                  <a:schemeClr val="bg1"/>
                </a:solidFill>
                <a:latin typeface="Arial"/>
                <a:cs typeface="Arial"/>
              </a:rPr>
              <a:t>on-chain </a:t>
            </a:r>
            <a:r>
              <a:rPr sz="1800" b="1" spc="-95" dirty="0">
                <a:solidFill>
                  <a:schemeClr val="bg1"/>
                </a:solidFill>
                <a:latin typeface="Arial"/>
                <a:cs typeface="Arial"/>
              </a:rPr>
              <a:t>data </a:t>
            </a:r>
            <a:r>
              <a:rPr sz="1800" b="1" spc="-65" dirty="0">
                <a:solidFill>
                  <a:schemeClr val="bg1"/>
                </a:solidFill>
                <a:latin typeface="Arial"/>
                <a:cs typeface="Arial"/>
              </a:rPr>
              <a:t>with </a:t>
            </a:r>
            <a:r>
              <a:rPr sz="1800" b="1" spc="-105" dirty="0">
                <a:solidFill>
                  <a:schemeClr val="bg1"/>
                </a:solidFill>
                <a:latin typeface="Arial"/>
                <a:cs typeface="Arial"/>
              </a:rPr>
              <a:t>off-chain </a:t>
            </a:r>
            <a:r>
              <a:rPr sz="1800" b="1" spc="-145" dirty="0">
                <a:solidFill>
                  <a:schemeClr val="bg1"/>
                </a:solidFill>
                <a:latin typeface="Arial"/>
                <a:cs typeface="Arial"/>
              </a:rPr>
              <a:t>storage</a:t>
            </a:r>
            <a:endParaRPr sz="1800" dirty="0">
              <a:solidFill>
                <a:schemeClr val="bg1"/>
              </a:solidFill>
              <a:latin typeface="Arial"/>
              <a:cs typeface="Arial"/>
            </a:endParaRPr>
          </a:p>
          <a:p>
            <a:pPr>
              <a:lnSpc>
                <a:spcPct val="100000"/>
              </a:lnSpc>
              <a:spcBef>
                <a:spcPts val="35"/>
              </a:spcBef>
            </a:pPr>
            <a:endParaRPr sz="1400" dirty="0">
              <a:solidFill>
                <a:schemeClr val="bg1"/>
              </a:solidFill>
              <a:latin typeface="Times New Roman"/>
              <a:cs typeface="Times New Roman"/>
            </a:endParaRPr>
          </a:p>
          <a:p>
            <a:pPr marL="12700">
              <a:lnSpc>
                <a:spcPct val="100000"/>
              </a:lnSpc>
            </a:pPr>
            <a:r>
              <a:rPr sz="1800" b="1" spc="-204" dirty="0">
                <a:solidFill>
                  <a:schemeClr val="bg1"/>
                </a:solidFill>
                <a:latin typeface="Arial"/>
                <a:cs typeface="Arial"/>
              </a:rPr>
              <a:t>Consensus </a:t>
            </a:r>
            <a:r>
              <a:rPr sz="1800" b="1" spc="-150" dirty="0">
                <a:solidFill>
                  <a:schemeClr val="bg1"/>
                </a:solidFill>
                <a:latin typeface="Arial"/>
                <a:cs typeface="Arial"/>
              </a:rPr>
              <a:t>mechanism</a:t>
            </a:r>
            <a:r>
              <a:rPr sz="1800" b="1" spc="-45" dirty="0">
                <a:solidFill>
                  <a:schemeClr val="bg1"/>
                </a:solidFill>
                <a:latin typeface="Arial"/>
                <a:cs typeface="Arial"/>
              </a:rPr>
              <a:t> </a:t>
            </a:r>
            <a:r>
              <a:rPr sz="1800" b="1" spc="-95" dirty="0">
                <a:solidFill>
                  <a:schemeClr val="bg1"/>
                </a:solidFill>
                <a:latin typeface="Arial"/>
                <a:cs typeface="Arial"/>
              </a:rPr>
              <a:t>Proof-of-Authority</a:t>
            </a:r>
            <a:endParaRPr sz="1800" dirty="0">
              <a:solidFill>
                <a:schemeClr val="bg1"/>
              </a:solidFill>
              <a:latin typeface="Arial"/>
              <a:cs typeface="Arial"/>
            </a:endParaRPr>
          </a:p>
        </p:txBody>
      </p:sp>
    </p:spTree>
    <p:extLst>
      <p:ext uri="{BB962C8B-B14F-4D97-AF65-F5344CB8AC3E}">
        <p14:creationId xmlns:p14="http://schemas.microsoft.com/office/powerpoint/2010/main" val="48848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68748" y="-4382"/>
            <a:ext cx="7298978" cy="542399"/>
          </a:xfrm>
          <a:prstGeom prst="rect">
            <a:avLst/>
          </a:prstGeom>
          <a:noFill/>
        </p:spPr>
        <p:txBody>
          <a:bodyPr wrap="none" rtlCol="0" anchor="ctr">
            <a:spAutoFit/>
          </a:bodyPr>
          <a:lstStyle/>
          <a:p>
            <a:pPr algn="ctr"/>
            <a:r>
              <a:rPr lang="en-US" sz="2856" dirty="0">
                <a:solidFill>
                  <a:schemeClr val="bg1"/>
                </a:solidFill>
                <a:latin typeface="Segoe UI Light" panose="020B0502040204020203" pitchFamily="34" charset="0"/>
                <a:cs typeface="Segoe UI Light" panose="020B0502040204020203" pitchFamily="34" charset="0"/>
              </a:rPr>
              <a:t>A BIG thank you to the 2019 Global Sponsors!</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914" y="3453501"/>
            <a:ext cx="4738651" cy="971793"/>
          </a:xfrm>
          <a:prstGeom prst="rect">
            <a:avLst/>
          </a:prstGeom>
        </p:spPr>
      </p:pic>
      <p:pic>
        <p:nvPicPr>
          <p:cNvPr id="22" name="Picture 21" descr="https://global.azurebootcamp.net/wp-content/uploads/2013/04/microsoft-dx-300x292.png">
            <a:extLst>
              <a:ext uri="{FF2B5EF4-FFF2-40B4-BE49-F238E27FC236}">
                <a16:creationId xmlns:a16="http://schemas.microsoft.com/office/drawing/2014/main" id="{2592A8B3-9CB7-41AA-B644-25AE0333A6E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084" y="533074"/>
            <a:ext cx="2823389" cy="2750108"/>
          </a:xfrm>
          <a:prstGeom prst="rect">
            <a:avLst/>
          </a:prstGeom>
          <a:noFill/>
          <a:ln>
            <a:noFill/>
          </a:ln>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5408" y="5118969"/>
            <a:ext cx="3638560" cy="463377"/>
          </a:xfrm>
          <a:prstGeom prst="rect">
            <a:avLst/>
          </a:prstGeom>
        </p:spPr>
      </p:pic>
      <p:pic>
        <p:nvPicPr>
          <p:cNvPr id="2050" name="Picture 2" descr="https://global.azurebootcamp.net/wp-content/uploads/2018/09/logo-2019-250x222.png">
            <a:extLst>
              <a:ext uri="{FF2B5EF4-FFF2-40B4-BE49-F238E27FC236}">
                <a16:creationId xmlns:a16="http://schemas.microsoft.com/office/drawing/2014/main" id="{42E10DA9-8AC0-409E-B0FB-B9B3A9B23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5551" y="5582345"/>
            <a:ext cx="1653904" cy="1468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lobal.azurebootcamp.net/wp-content/uploads/2018/03/jetbrains-150x150.png">
            <a:extLst>
              <a:ext uri="{FF2B5EF4-FFF2-40B4-BE49-F238E27FC236}">
                <a16:creationId xmlns:a16="http://schemas.microsoft.com/office/drawing/2014/main" id="{E9900D47-E678-4AC7-B893-FFB5FE394C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2673" y="1805540"/>
            <a:ext cx="1457193" cy="1457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lobal.azurebootcamp.net/wp-content/uploads/2019/03/SMU-Logo-Color-w-Ops.png">
            <a:extLst>
              <a:ext uri="{FF2B5EF4-FFF2-40B4-BE49-F238E27FC236}">
                <a16:creationId xmlns:a16="http://schemas.microsoft.com/office/drawing/2014/main" id="{F16C8BCD-470A-4078-A214-F492D49CC95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8727" y="4631607"/>
            <a:ext cx="3638561" cy="139288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global.azurebootcamp.net/wp-content/uploads/2019/03/Progate-ForLightBackground.png">
            <a:extLst>
              <a:ext uri="{FF2B5EF4-FFF2-40B4-BE49-F238E27FC236}">
                <a16:creationId xmlns:a16="http://schemas.microsoft.com/office/drawing/2014/main" id="{CB4754AD-9F4E-4E25-87E3-51FAFC864B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9081" y="3282620"/>
            <a:ext cx="5076464" cy="165831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global.azurebootcamp.net/wp-content/uploads/2019/03/483x140_KEMP_HRZ_GreyYellow.png">
            <a:extLst>
              <a:ext uri="{FF2B5EF4-FFF2-40B4-BE49-F238E27FC236}">
                <a16:creationId xmlns:a16="http://schemas.microsoft.com/office/drawing/2014/main" id="{C7AC7A16-CDAA-4633-A212-8C45005D1F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7813" y="2169350"/>
            <a:ext cx="3262536" cy="94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8112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11">
            <a:extLst>
              <a:ext uri="{FF2B5EF4-FFF2-40B4-BE49-F238E27FC236}">
                <a16:creationId xmlns:a16="http://schemas.microsoft.com/office/drawing/2014/main" id="{965F4896-4368-41D8-9B83-1D71534A6089}"/>
              </a:ext>
            </a:extLst>
          </p:cNvPr>
          <p:cNvSpPr/>
          <p:nvPr/>
        </p:nvSpPr>
        <p:spPr>
          <a:xfrm>
            <a:off x="838200" y="5706678"/>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33" name="object 11">
            <a:extLst>
              <a:ext uri="{FF2B5EF4-FFF2-40B4-BE49-F238E27FC236}">
                <a16:creationId xmlns:a16="http://schemas.microsoft.com/office/drawing/2014/main" id="{14AF8FA5-81A5-4D9A-8904-37A764CEA89E}"/>
              </a:ext>
            </a:extLst>
          </p:cNvPr>
          <p:cNvSpPr/>
          <p:nvPr/>
        </p:nvSpPr>
        <p:spPr>
          <a:xfrm>
            <a:off x="838200" y="4209744"/>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0" name="object 11">
            <a:extLst>
              <a:ext uri="{FF2B5EF4-FFF2-40B4-BE49-F238E27FC236}">
                <a16:creationId xmlns:a16="http://schemas.microsoft.com/office/drawing/2014/main" id="{944EAAD3-143D-4169-A78C-66DB135D8570}"/>
              </a:ext>
            </a:extLst>
          </p:cNvPr>
          <p:cNvSpPr/>
          <p:nvPr/>
        </p:nvSpPr>
        <p:spPr>
          <a:xfrm>
            <a:off x="838200" y="3705443"/>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1" name="object 11">
            <a:extLst>
              <a:ext uri="{FF2B5EF4-FFF2-40B4-BE49-F238E27FC236}">
                <a16:creationId xmlns:a16="http://schemas.microsoft.com/office/drawing/2014/main" id="{BCD7F978-2AE2-481D-BC82-1DB6BC134801}"/>
              </a:ext>
            </a:extLst>
          </p:cNvPr>
          <p:cNvSpPr/>
          <p:nvPr/>
        </p:nvSpPr>
        <p:spPr>
          <a:xfrm>
            <a:off x="838200" y="3214603"/>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4" name="object 11">
            <a:extLst>
              <a:ext uri="{FF2B5EF4-FFF2-40B4-BE49-F238E27FC236}">
                <a16:creationId xmlns:a16="http://schemas.microsoft.com/office/drawing/2014/main" id="{1323A3E4-1C6B-4C19-90B3-CBFC639E6C1D}"/>
              </a:ext>
            </a:extLst>
          </p:cNvPr>
          <p:cNvSpPr/>
          <p:nvPr/>
        </p:nvSpPr>
        <p:spPr>
          <a:xfrm>
            <a:off x="838200" y="2750486"/>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5" name="object 11">
            <a:extLst>
              <a:ext uri="{FF2B5EF4-FFF2-40B4-BE49-F238E27FC236}">
                <a16:creationId xmlns:a16="http://schemas.microsoft.com/office/drawing/2014/main" id="{583AB5E6-2FC7-489E-AE88-4D87A2C2E403}"/>
              </a:ext>
            </a:extLst>
          </p:cNvPr>
          <p:cNvSpPr/>
          <p:nvPr/>
        </p:nvSpPr>
        <p:spPr>
          <a:xfrm>
            <a:off x="838200" y="2286369"/>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6" name="object 11">
            <a:extLst>
              <a:ext uri="{FF2B5EF4-FFF2-40B4-BE49-F238E27FC236}">
                <a16:creationId xmlns:a16="http://schemas.microsoft.com/office/drawing/2014/main" id="{13B2AB04-7DBB-4F91-B3E2-A3A9D1BDD92A}"/>
              </a:ext>
            </a:extLst>
          </p:cNvPr>
          <p:cNvSpPr/>
          <p:nvPr/>
        </p:nvSpPr>
        <p:spPr>
          <a:xfrm>
            <a:off x="838200" y="4710567"/>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47" name="object 11">
            <a:extLst>
              <a:ext uri="{FF2B5EF4-FFF2-40B4-BE49-F238E27FC236}">
                <a16:creationId xmlns:a16="http://schemas.microsoft.com/office/drawing/2014/main" id="{FA0902D9-9727-4E45-BB7E-7FD634A4678C}"/>
              </a:ext>
            </a:extLst>
          </p:cNvPr>
          <p:cNvSpPr/>
          <p:nvPr/>
        </p:nvSpPr>
        <p:spPr>
          <a:xfrm>
            <a:off x="838200" y="5220406"/>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2" name="Title 1"/>
          <p:cNvSpPr>
            <a:spLocks noGrp="1"/>
          </p:cNvSpPr>
          <p:nvPr>
            <p:ph type="title"/>
          </p:nvPr>
        </p:nvSpPr>
        <p:spPr/>
        <p:txBody>
          <a:bodyPr/>
          <a:lstStyle/>
          <a:p>
            <a:r>
              <a:rPr lang="en-SG" spc="-215" dirty="0"/>
              <a:t>Component </a:t>
            </a:r>
            <a:r>
              <a:rPr lang="en-SG" spc="-35" dirty="0"/>
              <a:t>of </a:t>
            </a:r>
            <a:r>
              <a:rPr lang="en-SG" spc="-280" dirty="0"/>
              <a:t>Azure</a:t>
            </a:r>
            <a:r>
              <a:rPr lang="en-SG" spc="-455" dirty="0"/>
              <a:t> </a:t>
            </a:r>
            <a:r>
              <a:rPr lang="en-SG" spc="-254" dirty="0"/>
              <a:t>Blockchain</a:t>
            </a:r>
            <a:endParaRPr lang="en-US" dirty="0"/>
          </a:p>
        </p:txBody>
      </p:sp>
      <p:sp>
        <p:nvSpPr>
          <p:cNvPr id="37" name="object 11">
            <a:extLst>
              <a:ext uri="{FF2B5EF4-FFF2-40B4-BE49-F238E27FC236}">
                <a16:creationId xmlns:a16="http://schemas.microsoft.com/office/drawing/2014/main" id="{E17AA6C0-2550-4B30-A9B9-00B172F7F091}"/>
              </a:ext>
            </a:extLst>
          </p:cNvPr>
          <p:cNvSpPr/>
          <p:nvPr/>
        </p:nvSpPr>
        <p:spPr>
          <a:xfrm>
            <a:off x="838200" y="1800097"/>
            <a:ext cx="10515600" cy="431800"/>
          </a:xfrm>
          <a:custGeom>
            <a:avLst/>
            <a:gdLst/>
            <a:ahLst/>
            <a:cxnLst/>
            <a:rect l="l" t="t" r="r" b="b"/>
            <a:pathLst>
              <a:path w="10515600" h="431800">
                <a:moveTo>
                  <a:pt x="10443718" y="0"/>
                </a:moveTo>
                <a:lnTo>
                  <a:pt x="71881" y="0"/>
                </a:lnTo>
                <a:lnTo>
                  <a:pt x="43901" y="5648"/>
                </a:lnTo>
                <a:lnTo>
                  <a:pt x="21053" y="21053"/>
                </a:lnTo>
                <a:lnTo>
                  <a:pt x="5648" y="43901"/>
                </a:lnTo>
                <a:lnTo>
                  <a:pt x="0" y="71881"/>
                </a:lnTo>
                <a:lnTo>
                  <a:pt x="0" y="359409"/>
                </a:lnTo>
                <a:lnTo>
                  <a:pt x="5648" y="387390"/>
                </a:lnTo>
                <a:lnTo>
                  <a:pt x="21053" y="410238"/>
                </a:lnTo>
                <a:lnTo>
                  <a:pt x="43901" y="425643"/>
                </a:lnTo>
                <a:lnTo>
                  <a:pt x="71881" y="431291"/>
                </a:lnTo>
                <a:lnTo>
                  <a:pt x="10443718" y="431291"/>
                </a:lnTo>
                <a:lnTo>
                  <a:pt x="10471719" y="425643"/>
                </a:lnTo>
                <a:lnTo>
                  <a:pt x="10494565" y="410238"/>
                </a:lnTo>
                <a:lnTo>
                  <a:pt x="10509958" y="387390"/>
                </a:lnTo>
                <a:lnTo>
                  <a:pt x="10515600" y="359409"/>
                </a:lnTo>
                <a:lnTo>
                  <a:pt x="10515600" y="71881"/>
                </a:lnTo>
                <a:lnTo>
                  <a:pt x="10509958" y="43901"/>
                </a:lnTo>
                <a:lnTo>
                  <a:pt x="10494565" y="21053"/>
                </a:lnTo>
                <a:lnTo>
                  <a:pt x="10471719" y="5648"/>
                </a:lnTo>
                <a:lnTo>
                  <a:pt x="10443718" y="0"/>
                </a:lnTo>
                <a:close/>
              </a:path>
            </a:pathLst>
          </a:custGeom>
          <a:solidFill>
            <a:srgbClr val="5B9BD4"/>
          </a:solidFill>
        </p:spPr>
        <p:txBody>
          <a:bodyPr wrap="square" lIns="0" tIns="0" rIns="0" bIns="0" rtlCol="0"/>
          <a:lstStyle/>
          <a:p>
            <a:endParaRPr/>
          </a:p>
        </p:txBody>
      </p:sp>
      <p:sp>
        <p:nvSpPr>
          <p:cNvPr id="14" name="object 12">
            <a:extLst>
              <a:ext uri="{FF2B5EF4-FFF2-40B4-BE49-F238E27FC236}">
                <a16:creationId xmlns:a16="http://schemas.microsoft.com/office/drawing/2014/main" id="{B8DC36AF-9B89-4519-803B-89F6F6A36A42}"/>
              </a:ext>
            </a:extLst>
          </p:cNvPr>
          <p:cNvSpPr txBox="1"/>
          <p:nvPr/>
        </p:nvSpPr>
        <p:spPr>
          <a:xfrm>
            <a:off x="931985" y="1372135"/>
            <a:ext cx="6943090" cy="4666615"/>
          </a:xfrm>
          <a:prstGeom prst="rect">
            <a:avLst/>
          </a:prstGeom>
        </p:spPr>
        <p:txBody>
          <a:bodyPr vert="horz" wrap="square" lIns="0" tIns="12700" rIns="0" bIns="0" rtlCol="0">
            <a:spAutoFit/>
          </a:bodyPr>
          <a:lstStyle/>
          <a:p>
            <a:pPr marL="13970">
              <a:lnSpc>
                <a:spcPct val="100000"/>
              </a:lnSpc>
              <a:spcBef>
                <a:spcPts val="100"/>
              </a:spcBef>
            </a:pPr>
            <a:r>
              <a:rPr sz="1800" b="1" spc="-135" dirty="0">
                <a:latin typeface="Arial"/>
                <a:cs typeface="Arial"/>
              </a:rPr>
              <a:t>Following </a:t>
            </a:r>
            <a:r>
              <a:rPr sz="1800" b="1" spc="-145" dirty="0">
                <a:latin typeface="Arial"/>
                <a:cs typeface="Arial"/>
              </a:rPr>
              <a:t>Azure </a:t>
            </a:r>
            <a:r>
              <a:rPr sz="1800" b="1" spc="-165" dirty="0">
                <a:latin typeface="Arial"/>
                <a:cs typeface="Arial"/>
              </a:rPr>
              <a:t>services </a:t>
            </a:r>
            <a:r>
              <a:rPr sz="1800" b="1" spc="-135" dirty="0">
                <a:latin typeface="Arial"/>
                <a:cs typeface="Arial"/>
              </a:rPr>
              <a:t>being </a:t>
            </a:r>
            <a:r>
              <a:rPr sz="1800" b="1" spc="-130" dirty="0">
                <a:latin typeface="Arial"/>
                <a:cs typeface="Arial"/>
              </a:rPr>
              <a:t>provisioned </a:t>
            </a:r>
            <a:r>
              <a:rPr sz="1800" b="1" spc="-135" dirty="0">
                <a:latin typeface="Arial"/>
                <a:cs typeface="Arial"/>
              </a:rPr>
              <a:t>on</a:t>
            </a:r>
            <a:r>
              <a:rPr sz="1800" b="1" spc="-20" dirty="0">
                <a:latin typeface="Arial"/>
                <a:cs typeface="Arial"/>
              </a:rPr>
              <a:t> </a:t>
            </a:r>
            <a:r>
              <a:rPr sz="1800" b="1" spc="-75" dirty="0">
                <a:latin typeface="Arial"/>
                <a:cs typeface="Arial"/>
              </a:rPr>
              <a:t>default.</a:t>
            </a:r>
            <a:endParaRPr sz="1800" dirty="0">
              <a:latin typeface="Arial"/>
              <a:cs typeface="Arial"/>
            </a:endParaRPr>
          </a:p>
          <a:p>
            <a:pPr marL="12700" marR="4120515">
              <a:lnSpc>
                <a:spcPct val="176300"/>
              </a:lnSpc>
              <a:spcBef>
                <a:spcPts val="105"/>
              </a:spcBef>
            </a:pPr>
            <a:r>
              <a:rPr sz="1800" b="1" spc="-90" dirty="0">
                <a:solidFill>
                  <a:srgbClr val="FFFFFF"/>
                </a:solidFill>
                <a:latin typeface="Arial"/>
                <a:cs typeface="Arial"/>
              </a:rPr>
              <a:t>1 </a:t>
            </a:r>
            <a:r>
              <a:rPr sz="1800" b="1" spc="-160" dirty="0">
                <a:solidFill>
                  <a:srgbClr val="FFFFFF"/>
                </a:solidFill>
                <a:latin typeface="Arial"/>
                <a:cs typeface="Arial"/>
              </a:rPr>
              <a:t>App </a:t>
            </a:r>
            <a:r>
              <a:rPr sz="1800" b="1" spc="-155" dirty="0">
                <a:solidFill>
                  <a:srgbClr val="FFFFFF"/>
                </a:solidFill>
                <a:latin typeface="Arial"/>
                <a:cs typeface="Arial"/>
              </a:rPr>
              <a:t>Service </a:t>
            </a:r>
            <a:r>
              <a:rPr sz="1800" b="1" spc="-145" dirty="0">
                <a:solidFill>
                  <a:srgbClr val="FFFFFF"/>
                </a:solidFill>
                <a:latin typeface="Arial"/>
                <a:cs typeface="Arial"/>
              </a:rPr>
              <a:t>Plan </a:t>
            </a:r>
            <a:r>
              <a:rPr sz="1800" b="1" spc="-114" dirty="0">
                <a:solidFill>
                  <a:srgbClr val="FFFFFF"/>
                </a:solidFill>
                <a:latin typeface="Arial"/>
                <a:cs typeface="Arial"/>
              </a:rPr>
              <a:t>(Standard)  </a:t>
            </a:r>
            <a:r>
              <a:rPr sz="1800" b="1" spc="-90" dirty="0">
                <a:solidFill>
                  <a:srgbClr val="FFFFFF"/>
                </a:solidFill>
                <a:latin typeface="Arial"/>
                <a:cs typeface="Arial"/>
              </a:rPr>
              <a:t>1 </a:t>
            </a:r>
            <a:r>
              <a:rPr sz="1800" b="1" spc="-120" dirty="0">
                <a:solidFill>
                  <a:srgbClr val="FFFFFF"/>
                </a:solidFill>
                <a:latin typeface="Arial"/>
                <a:cs typeface="Arial"/>
              </a:rPr>
              <a:t>Application</a:t>
            </a:r>
            <a:r>
              <a:rPr sz="1800" b="1" spc="-130" dirty="0">
                <a:solidFill>
                  <a:srgbClr val="FFFFFF"/>
                </a:solidFill>
                <a:latin typeface="Arial"/>
                <a:cs typeface="Arial"/>
              </a:rPr>
              <a:t> </a:t>
            </a:r>
            <a:r>
              <a:rPr sz="1800" b="1" spc="-145" dirty="0">
                <a:solidFill>
                  <a:srgbClr val="FFFFFF"/>
                </a:solidFill>
                <a:latin typeface="Arial"/>
                <a:cs typeface="Arial"/>
              </a:rPr>
              <a:t>Insights</a:t>
            </a:r>
            <a:endParaRPr sz="1800" dirty="0">
              <a:latin typeface="Arial"/>
              <a:cs typeface="Arial"/>
            </a:endParaRPr>
          </a:p>
          <a:p>
            <a:pPr marL="12700" marR="5177790">
              <a:lnSpc>
                <a:spcPct val="176300"/>
              </a:lnSpc>
              <a:spcBef>
                <a:spcPts val="5"/>
              </a:spcBef>
            </a:pPr>
            <a:r>
              <a:rPr sz="1800" b="1" spc="-90" dirty="0">
                <a:solidFill>
                  <a:srgbClr val="FFFFFF"/>
                </a:solidFill>
                <a:latin typeface="Arial"/>
                <a:cs typeface="Arial"/>
              </a:rPr>
              <a:t>1 </a:t>
            </a:r>
            <a:r>
              <a:rPr sz="1800" b="1" spc="-155" dirty="0">
                <a:solidFill>
                  <a:srgbClr val="FFFFFF"/>
                </a:solidFill>
                <a:latin typeface="Arial"/>
                <a:cs typeface="Arial"/>
              </a:rPr>
              <a:t>Event </a:t>
            </a:r>
            <a:r>
              <a:rPr sz="1800" b="1" spc="-135" dirty="0">
                <a:solidFill>
                  <a:srgbClr val="FFFFFF"/>
                </a:solidFill>
                <a:latin typeface="Arial"/>
                <a:cs typeface="Arial"/>
              </a:rPr>
              <a:t>Grid </a:t>
            </a:r>
            <a:r>
              <a:rPr sz="1800" b="1" spc="-190" dirty="0">
                <a:solidFill>
                  <a:srgbClr val="FFFFFF"/>
                </a:solidFill>
                <a:latin typeface="Arial"/>
                <a:cs typeface="Arial"/>
              </a:rPr>
              <a:t>Topic  </a:t>
            </a:r>
            <a:r>
              <a:rPr sz="1800" b="1" spc="-90" dirty="0">
                <a:solidFill>
                  <a:srgbClr val="FFFFFF"/>
                </a:solidFill>
                <a:latin typeface="Arial"/>
                <a:cs typeface="Arial"/>
              </a:rPr>
              <a:t>2 </a:t>
            </a:r>
            <a:r>
              <a:rPr sz="1800" b="1" spc="-145" dirty="0">
                <a:solidFill>
                  <a:srgbClr val="FFFFFF"/>
                </a:solidFill>
                <a:latin typeface="Arial"/>
                <a:cs typeface="Arial"/>
              </a:rPr>
              <a:t>Azure </a:t>
            </a:r>
            <a:r>
              <a:rPr sz="1800" b="1" spc="-204" dirty="0">
                <a:solidFill>
                  <a:srgbClr val="FFFFFF"/>
                </a:solidFill>
                <a:latin typeface="Arial"/>
                <a:cs typeface="Arial"/>
              </a:rPr>
              <a:t>Key</a:t>
            </a:r>
            <a:r>
              <a:rPr sz="1800" b="1" spc="-120" dirty="0">
                <a:solidFill>
                  <a:srgbClr val="FFFFFF"/>
                </a:solidFill>
                <a:latin typeface="Arial"/>
                <a:cs typeface="Arial"/>
              </a:rPr>
              <a:t> </a:t>
            </a:r>
            <a:r>
              <a:rPr sz="1800" b="1" spc="-135" dirty="0">
                <a:solidFill>
                  <a:srgbClr val="FFFFFF"/>
                </a:solidFill>
                <a:latin typeface="Arial"/>
                <a:cs typeface="Arial"/>
              </a:rPr>
              <a:t>Vaults</a:t>
            </a:r>
            <a:endParaRPr sz="1800" dirty="0">
              <a:latin typeface="Arial"/>
              <a:cs typeface="Arial"/>
            </a:endParaRPr>
          </a:p>
          <a:p>
            <a:pPr>
              <a:lnSpc>
                <a:spcPct val="100000"/>
              </a:lnSpc>
              <a:spcBef>
                <a:spcPts val="35"/>
              </a:spcBef>
            </a:pPr>
            <a:endParaRPr sz="1400" dirty="0">
              <a:latin typeface="Times New Roman"/>
              <a:cs typeface="Times New Roman"/>
            </a:endParaRPr>
          </a:p>
          <a:p>
            <a:pPr marL="180340" indent="-167640">
              <a:lnSpc>
                <a:spcPct val="100000"/>
              </a:lnSpc>
              <a:buAutoNum type="arabicPlain"/>
              <a:tabLst>
                <a:tab pos="180975" algn="l"/>
              </a:tabLst>
            </a:pPr>
            <a:r>
              <a:rPr sz="1800" b="1" spc="-155" dirty="0">
                <a:solidFill>
                  <a:srgbClr val="FFFFFF"/>
                </a:solidFill>
                <a:latin typeface="Arial"/>
                <a:cs typeface="Arial"/>
              </a:rPr>
              <a:t>Service </a:t>
            </a:r>
            <a:r>
              <a:rPr sz="1800" b="1" spc="-235" dirty="0">
                <a:solidFill>
                  <a:srgbClr val="FFFFFF"/>
                </a:solidFill>
                <a:latin typeface="Arial"/>
                <a:cs typeface="Arial"/>
              </a:rPr>
              <a:t>Bus</a:t>
            </a:r>
            <a:r>
              <a:rPr sz="1800" b="1" spc="-55" dirty="0">
                <a:solidFill>
                  <a:srgbClr val="FFFFFF"/>
                </a:solidFill>
                <a:latin typeface="Arial"/>
                <a:cs typeface="Arial"/>
              </a:rPr>
              <a:t> </a:t>
            </a:r>
            <a:r>
              <a:rPr sz="1800" b="1" spc="-150" dirty="0">
                <a:solidFill>
                  <a:srgbClr val="FFFFFF"/>
                </a:solidFill>
                <a:latin typeface="Arial"/>
                <a:cs typeface="Arial"/>
              </a:rPr>
              <a:t>Namespace</a:t>
            </a:r>
            <a:endParaRPr sz="1800" dirty="0">
              <a:latin typeface="Arial"/>
              <a:cs typeface="Arial"/>
            </a:endParaRPr>
          </a:p>
          <a:p>
            <a:pPr>
              <a:lnSpc>
                <a:spcPct val="100000"/>
              </a:lnSpc>
              <a:spcBef>
                <a:spcPts val="40"/>
              </a:spcBef>
              <a:buClr>
                <a:srgbClr val="FFFFFF"/>
              </a:buClr>
              <a:buFont typeface="Arial"/>
              <a:buAutoNum type="arabicPlain"/>
            </a:pPr>
            <a:endParaRPr sz="1400" dirty="0">
              <a:latin typeface="Times New Roman"/>
              <a:cs typeface="Times New Roman"/>
            </a:endParaRPr>
          </a:p>
          <a:p>
            <a:pPr marL="179705" indent="-167005">
              <a:lnSpc>
                <a:spcPct val="100000"/>
              </a:lnSpc>
              <a:buAutoNum type="arabicPlain"/>
              <a:tabLst>
                <a:tab pos="180340" algn="l"/>
              </a:tabLst>
            </a:pPr>
            <a:r>
              <a:rPr sz="1800" b="1" spc="-285" dirty="0">
                <a:solidFill>
                  <a:srgbClr val="FFFFFF"/>
                </a:solidFill>
                <a:latin typeface="Arial"/>
                <a:cs typeface="Arial"/>
              </a:rPr>
              <a:t>SQL </a:t>
            </a:r>
            <a:r>
              <a:rPr sz="1800" b="1" spc="-145" dirty="0">
                <a:solidFill>
                  <a:srgbClr val="FFFFFF"/>
                </a:solidFill>
                <a:latin typeface="Arial"/>
                <a:cs typeface="Arial"/>
              </a:rPr>
              <a:t>Databases </a:t>
            </a:r>
            <a:r>
              <a:rPr sz="1800" b="1" spc="-125" dirty="0">
                <a:solidFill>
                  <a:srgbClr val="FFFFFF"/>
                </a:solidFill>
                <a:latin typeface="Arial"/>
                <a:cs typeface="Arial"/>
              </a:rPr>
              <a:t>(Standard</a:t>
            </a:r>
            <a:r>
              <a:rPr sz="1800" b="1" spc="-114" dirty="0">
                <a:solidFill>
                  <a:srgbClr val="FFFFFF"/>
                </a:solidFill>
                <a:latin typeface="Arial"/>
                <a:cs typeface="Arial"/>
              </a:rPr>
              <a:t> </a:t>
            </a:r>
            <a:r>
              <a:rPr sz="1800" b="1" spc="-160" dirty="0">
                <a:solidFill>
                  <a:srgbClr val="FFFFFF"/>
                </a:solidFill>
                <a:latin typeface="Arial"/>
                <a:cs typeface="Arial"/>
              </a:rPr>
              <a:t>S0)</a:t>
            </a:r>
            <a:endParaRPr sz="1800" dirty="0">
              <a:latin typeface="Arial"/>
              <a:cs typeface="Arial"/>
            </a:endParaRPr>
          </a:p>
          <a:p>
            <a:pPr>
              <a:lnSpc>
                <a:spcPct val="100000"/>
              </a:lnSpc>
              <a:spcBef>
                <a:spcPts val="35"/>
              </a:spcBef>
            </a:pPr>
            <a:endParaRPr sz="1400" dirty="0">
              <a:latin typeface="Times New Roman"/>
              <a:cs typeface="Times New Roman"/>
            </a:endParaRPr>
          </a:p>
          <a:p>
            <a:pPr marL="12700">
              <a:lnSpc>
                <a:spcPct val="100000"/>
              </a:lnSpc>
              <a:spcBef>
                <a:spcPts val="5"/>
              </a:spcBef>
            </a:pPr>
            <a:r>
              <a:rPr sz="1800" b="1" spc="-90" dirty="0">
                <a:solidFill>
                  <a:srgbClr val="FFFFFF"/>
                </a:solidFill>
                <a:latin typeface="Arial"/>
                <a:cs typeface="Arial"/>
              </a:rPr>
              <a:t>2 </a:t>
            </a:r>
            <a:r>
              <a:rPr sz="1800" b="1" spc="-145" dirty="0">
                <a:solidFill>
                  <a:srgbClr val="FFFFFF"/>
                </a:solidFill>
                <a:latin typeface="Arial"/>
                <a:cs typeface="Arial"/>
              </a:rPr>
              <a:t>Azure </a:t>
            </a:r>
            <a:r>
              <a:rPr sz="1800" b="1" spc="-155" dirty="0">
                <a:solidFill>
                  <a:srgbClr val="FFFFFF"/>
                </a:solidFill>
                <a:latin typeface="Arial"/>
                <a:cs typeface="Arial"/>
              </a:rPr>
              <a:t>Storage </a:t>
            </a:r>
            <a:r>
              <a:rPr sz="1800" b="1" spc="-160" dirty="0">
                <a:solidFill>
                  <a:srgbClr val="FFFFFF"/>
                </a:solidFill>
                <a:latin typeface="Arial"/>
                <a:cs typeface="Arial"/>
              </a:rPr>
              <a:t>accounts </a:t>
            </a:r>
            <a:r>
              <a:rPr sz="1800" b="1" spc="-125" dirty="0">
                <a:solidFill>
                  <a:srgbClr val="FFFFFF"/>
                </a:solidFill>
                <a:latin typeface="Arial"/>
                <a:cs typeface="Arial"/>
              </a:rPr>
              <a:t>(Standard</a:t>
            </a:r>
            <a:r>
              <a:rPr sz="1800" b="1" spc="25" dirty="0">
                <a:solidFill>
                  <a:srgbClr val="FFFFFF"/>
                </a:solidFill>
                <a:latin typeface="Arial"/>
                <a:cs typeface="Arial"/>
              </a:rPr>
              <a:t> </a:t>
            </a:r>
            <a:r>
              <a:rPr sz="1800" b="1" spc="-265" dirty="0">
                <a:solidFill>
                  <a:srgbClr val="FFFFFF"/>
                </a:solidFill>
                <a:latin typeface="Arial"/>
                <a:cs typeface="Arial"/>
              </a:rPr>
              <a:t>LRS)</a:t>
            </a:r>
            <a:endParaRPr sz="1800" dirty="0">
              <a:latin typeface="Arial"/>
              <a:cs typeface="Arial"/>
            </a:endParaRPr>
          </a:p>
          <a:p>
            <a:pPr marL="12700" marR="5080">
              <a:lnSpc>
                <a:spcPct val="176300"/>
              </a:lnSpc>
            </a:pPr>
            <a:r>
              <a:rPr sz="1800" b="1" spc="-90" dirty="0">
                <a:solidFill>
                  <a:srgbClr val="FFFFFF"/>
                </a:solidFill>
                <a:latin typeface="Arial"/>
                <a:cs typeface="Arial"/>
              </a:rPr>
              <a:t>2 </a:t>
            </a:r>
            <a:r>
              <a:rPr sz="1800" b="1" spc="-80" dirty="0">
                <a:solidFill>
                  <a:srgbClr val="FFFFFF"/>
                </a:solidFill>
                <a:latin typeface="Arial"/>
                <a:cs typeface="Arial"/>
              </a:rPr>
              <a:t>Virtual </a:t>
            </a:r>
            <a:r>
              <a:rPr sz="1800" b="1" spc="-100" dirty="0">
                <a:solidFill>
                  <a:srgbClr val="FFFFFF"/>
                </a:solidFill>
                <a:latin typeface="Arial"/>
                <a:cs typeface="Arial"/>
              </a:rPr>
              <a:t>Machine </a:t>
            </a:r>
            <a:r>
              <a:rPr sz="1800" b="1" spc="-165" dirty="0">
                <a:solidFill>
                  <a:srgbClr val="FFFFFF"/>
                </a:solidFill>
                <a:latin typeface="Arial"/>
                <a:cs typeface="Arial"/>
              </a:rPr>
              <a:t>scale </a:t>
            </a:r>
            <a:r>
              <a:rPr sz="1800" b="1" spc="-160" dirty="0">
                <a:solidFill>
                  <a:srgbClr val="FFFFFF"/>
                </a:solidFill>
                <a:latin typeface="Arial"/>
                <a:cs typeface="Arial"/>
              </a:rPr>
              <a:t>sets </a:t>
            </a:r>
            <a:r>
              <a:rPr sz="1800" b="1" spc="-110" dirty="0">
                <a:solidFill>
                  <a:srgbClr val="FFFFFF"/>
                </a:solidFill>
                <a:latin typeface="Arial"/>
                <a:cs typeface="Arial"/>
              </a:rPr>
              <a:t>(ledger </a:t>
            </a:r>
            <a:r>
              <a:rPr sz="1800" b="1" spc="-155" dirty="0">
                <a:solidFill>
                  <a:srgbClr val="FFFFFF"/>
                </a:solidFill>
                <a:latin typeface="Arial"/>
                <a:cs typeface="Arial"/>
              </a:rPr>
              <a:t>nodes </a:t>
            </a:r>
            <a:r>
              <a:rPr sz="1800" b="1" spc="-130" dirty="0">
                <a:solidFill>
                  <a:srgbClr val="FFFFFF"/>
                </a:solidFill>
                <a:latin typeface="Arial"/>
                <a:cs typeface="Arial"/>
              </a:rPr>
              <a:t>and workbench </a:t>
            </a:r>
            <a:r>
              <a:rPr sz="1800" b="1" spc="-145" dirty="0">
                <a:solidFill>
                  <a:srgbClr val="FFFFFF"/>
                </a:solidFill>
                <a:latin typeface="Arial"/>
                <a:cs typeface="Arial"/>
              </a:rPr>
              <a:t>microservices)  </a:t>
            </a:r>
            <a:r>
              <a:rPr sz="1800" b="1" spc="-90" dirty="0">
                <a:solidFill>
                  <a:srgbClr val="FFFFFF"/>
                </a:solidFill>
                <a:latin typeface="Arial"/>
                <a:cs typeface="Arial"/>
              </a:rPr>
              <a:t>2 </a:t>
            </a:r>
            <a:r>
              <a:rPr sz="1800" b="1" spc="-80" dirty="0">
                <a:solidFill>
                  <a:srgbClr val="FFFFFF"/>
                </a:solidFill>
                <a:latin typeface="Arial"/>
                <a:cs typeface="Arial"/>
              </a:rPr>
              <a:t>Virtual </a:t>
            </a:r>
            <a:r>
              <a:rPr sz="1800" b="1" spc="-85" dirty="0">
                <a:solidFill>
                  <a:srgbClr val="FFFFFF"/>
                </a:solidFill>
                <a:latin typeface="Arial"/>
                <a:cs typeface="Arial"/>
              </a:rPr>
              <a:t>Network </a:t>
            </a:r>
            <a:r>
              <a:rPr sz="1800" b="1" spc="-150" dirty="0">
                <a:solidFill>
                  <a:srgbClr val="FFFFFF"/>
                </a:solidFill>
                <a:latin typeface="Arial"/>
                <a:cs typeface="Arial"/>
              </a:rPr>
              <a:t>resource </a:t>
            </a:r>
            <a:r>
              <a:rPr sz="1800" b="1" spc="-175" dirty="0">
                <a:solidFill>
                  <a:srgbClr val="FFFFFF"/>
                </a:solidFill>
                <a:latin typeface="Arial"/>
                <a:cs typeface="Arial"/>
              </a:rPr>
              <a:t>groups </a:t>
            </a:r>
            <a:r>
              <a:rPr sz="1800" b="1" spc="-100" dirty="0">
                <a:solidFill>
                  <a:srgbClr val="FFFFFF"/>
                </a:solidFill>
                <a:latin typeface="Arial"/>
                <a:cs typeface="Arial"/>
              </a:rPr>
              <a:t>Optional: </a:t>
            </a:r>
            <a:r>
              <a:rPr sz="1800" b="1" spc="-145" dirty="0">
                <a:solidFill>
                  <a:srgbClr val="FFFFFF"/>
                </a:solidFill>
                <a:latin typeface="Arial"/>
                <a:cs typeface="Arial"/>
              </a:rPr>
              <a:t>Azure</a:t>
            </a:r>
            <a:r>
              <a:rPr sz="1800" b="1" spc="-45" dirty="0">
                <a:solidFill>
                  <a:srgbClr val="FFFFFF"/>
                </a:solidFill>
                <a:latin typeface="Arial"/>
                <a:cs typeface="Arial"/>
              </a:rPr>
              <a:t> </a:t>
            </a:r>
            <a:r>
              <a:rPr sz="1800" b="1" spc="-65" dirty="0">
                <a:solidFill>
                  <a:srgbClr val="FFFFFF"/>
                </a:solidFill>
                <a:latin typeface="Arial"/>
                <a:cs typeface="Arial"/>
              </a:rPr>
              <a:t>Monitor</a:t>
            </a:r>
            <a:endParaRPr sz="1800" dirty="0">
              <a:latin typeface="Arial"/>
              <a:cs typeface="Arial"/>
            </a:endParaRPr>
          </a:p>
        </p:txBody>
      </p:sp>
    </p:spTree>
    <p:extLst>
      <p:ext uri="{BB962C8B-B14F-4D97-AF65-F5344CB8AC3E}">
        <p14:creationId xmlns:p14="http://schemas.microsoft.com/office/powerpoint/2010/main" val="402790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object 3">
            <a:extLst>
              <a:ext uri="{FF2B5EF4-FFF2-40B4-BE49-F238E27FC236}">
                <a16:creationId xmlns:a16="http://schemas.microsoft.com/office/drawing/2014/main" id="{748A873C-F071-4863-9D3D-15D2B7C841FC}"/>
              </a:ext>
            </a:extLst>
          </p:cNvPr>
          <p:cNvSpPr/>
          <p:nvPr/>
        </p:nvSpPr>
        <p:spPr>
          <a:xfrm>
            <a:off x="753676" y="1137139"/>
            <a:ext cx="9539185" cy="50185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7340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280" dirty="0"/>
              <a:t>Azure </a:t>
            </a:r>
            <a:r>
              <a:rPr lang="en-SG" spc="-250" dirty="0"/>
              <a:t>Blockchain </a:t>
            </a:r>
            <a:r>
              <a:rPr lang="en-SG" spc="-215" dirty="0"/>
              <a:t>Workbench</a:t>
            </a:r>
            <a:r>
              <a:rPr lang="en-SG" spc="-240" dirty="0"/>
              <a:t> </a:t>
            </a:r>
            <a:r>
              <a:rPr lang="en-US" dirty="0"/>
              <a:t>Architecture</a:t>
            </a:r>
          </a:p>
        </p:txBody>
      </p:sp>
      <p:sp>
        <p:nvSpPr>
          <p:cNvPr id="3" name="object 3">
            <a:extLst>
              <a:ext uri="{FF2B5EF4-FFF2-40B4-BE49-F238E27FC236}">
                <a16:creationId xmlns:a16="http://schemas.microsoft.com/office/drawing/2014/main" id="{DF8AE76D-7CD3-4578-BC03-8DD3A2BA4A9D}"/>
              </a:ext>
            </a:extLst>
          </p:cNvPr>
          <p:cNvSpPr txBox="1"/>
          <p:nvPr/>
        </p:nvSpPr>
        <p:spPr>
          <a:xfrm>
            <a:off x="916939" y="1759031"/>
            <a:ext cx="10055860" cy="4290695"/>
          </a:xfrm>
          <a:prstGeom prst="rect">
            <a:avLst/>
          </a:prstGeom>
        </p:spPr>
        <p:txBody>
          <a:bodyPr vert="horz" wrap="square" lIns="0" tIns="52069" rIns="0" bIns="0" rtlCol="0">
            <a:spAutoFit/>
          </a:bodyPr>
          <a:lstStyle/>
          <a:p>
            <a:pPr marL="241300" indent="-228600">
              <a:lnSpc>
                <a:spcPct val="100000"/>
              </a:lnSpc>
              <a:spcBef>
                <a:spcPts val="409"/>
              </a:spcBef>
              <a:buFont typeface="Arial"/>
              <a:buChar char="•"/>
              <a:tabLst>
                <a:tab pos="241935" algn="l"/>
              </a:tabLst>
            </a:pPr>
            <a:r>
              <a:rPr sz="2600" b="1" spc="-105" dirty="0">
                <a:latin typeface="Arial"/>
                <a:cs typeface="Arial"/>
              </a:rPr>
              <a:t>Identity </a:t>
            </a:r>
            <a:r>
              <a:rPr sz="2600" b="1" spc="-185" dirty="0">
                <a:latin typeface="Arial"/>
                <a:cs typeface="Arial"/>
              </a:rPr>
              <a:t>and</a:t>
            </a:r>
            <a:r>
              <a:rPr sz="2600" b="1" spc="-145" dirty="0">
                <a:latin typeface="Arial"/>
                <a:cs typeface="Arial"/>
              </a:rPr>
              <a:t> </a:t>
            </a:r>
            <a:r>
              <a:rPr sz="2600" b="1" spc="-140" dirty="0">
                <a:latin typeface="Arial"/>
                <a:cs typeface="Arial"/>
              </a:rPr>
              <a:t>authentication</a:t>
            </a:r>
            <a:endParaRPr sz="2600" dirty="0">
              <a:latin typeface="Arial"/>
              <a:cs typeface="Arial"/>
            </a:endParaRPr>
          </a:p>
          <a:p>
            <a:pPr marL="698500" lvl="1" indent="-228600">
              <a:lnSpc>
                <a:spcPct val="100000"/>
              </a:lnSpc>
              <a:spcBef>
                <a:spcPts val="254"/>
              </a:spcBef>
              <a:buChar char="•"/>
              <a:tabLst>
                <a:tab pos="698500" algn="l"/>
                <a:tab pos="699135" algn="l"/>
              </a:tabLst>
            </a:pPr>
            <a:r>
              <a:rPr sz="2200" spc="-90" dirty="0">
                <a:latin typeface="Arial"/>
                <a:cs typeface="Arial"/>
              </a:rPr>
              <a:t>Enterprise </a:t>
            </a:r>
            <a:r>
              <a:rPr sz="2200" spc="-20" dirty="0">
                <a:latin typeface="Arial"/>
                <a:cs typeface="Arial"/>
              </a:rPr>
              <a:t>identity </a:t>
            </a:r>
            <a:r>
              <a:rPr sz="2200" spc="-105" dirty="0">
                <a:latin typeface="Arial"/>
                <a:cs typeface="Arial"/>
              </a:rPr>
              <a:t>and </a:t>
            </a:r>
            <a:r>
              <a:rPr sz="2200" spc="-110" dirty="0">
                <a:latin typeface="Arial"/>
                <a:cs typeface="Arial"/>
              </a:rPr>
              <a:t>user </a:t>
            </a:r>
            <a:r>
              <a:rPr sz="2200" spc="-105" dirty="0">
                <a:latin typeface="Arial"/>
                <a:cs typeface="Arial"/>
              </a:rPr>
              <a:t>management </a:t>
            </a:r>
            <a:r>
              <a:rPr sz="2200" spc="-55" dirty="0">
                <a:latin typeface="Arial"/>
                <a:cs typeface="Arial"/>
              </a:rPr>
              <a:t>through </a:t>
            </a:r>
            <a:r>
              <a:rPr sz="2200" spc="-130" dirty="0">
                <a:latin typeface="Arial"/>
                <a:cs typeface="Arial"/>
              </a:rPr>
              <a:t>Azure </a:t>
            </a:r>
            <a:r>
              <a:rPr sz="2200" spc="-85" dirty="0">
                <a:latin typeface="Arial"/>
                <a:cs typeface="Arial"/>
              </a:rPr>
              <a:t>Active</a:t>
            </a:r>
            <a:r>
              <a:rPr sz="2200" spc="-229" dirty="0">
                <a:latin typeface="Arial"/>
                <a:cs typeface="Arial"/>
              </a:rPr>
              <a:t> </a:t>
            </a:r>
            <a:r>
              <a:rPr sz="2200" spc="-65" dirty="0">
                <a:latin typeface="Arial"/>
                <a:cs typeface="Arial"/>
              </a:rPr>
              <a:t>Directory</a:t>
            </a:r>
            <a:endParaRPr sz="2200" dirty="0">
              <a:latin typeface="Arial"/>
              <a:cs typeface="Arial"/>
            </a:endParaRPr>
          </a:p>
          <a:p>
            <a:pPr marL="241300" indent="-228600">
              <a:lnSpc>
                <a:spcPct val="100000"/>
              </a:lnSpc>
              <a:spcBef>
                <a:spcPts val="670"/>
              </a:spcBef>
              <a:buFont typeface="Arial"/>
              <a:buChar char="•"/>
              <a:tabLst>
                <a:tab pos="241935" algn="l"/>
              </a:tabLst>
            </a:pPr>
            <a:r>
              <a:rPr sz="2600" b="1" spc="-170" dirty="0">
                <a:latin typeface="Arial"/>
                <a:cs typeface="Arial"/>
              </a:rPr>
              <a:t>Client</a:t>
            </a:r>
            <a:r>
              <a:rPr sz="2600" b="1" spc="-135" dirty="0">
                <a:latin typeface="Arial"/>
                <a:cs typeface="Arial"/>
              </a:rPr>
              <a:t> </a:t>
            </a:r>
            <a:r>
              <a:rPr sz="2600" b="1" spc="-170" dirty="0">
                <a:latin typeface="Arial"/>
                <a:cs typeface="Arial"/>
              </a:rPr>
              <a:t>Application</a:t>
            </a:r>
            <a:endParaRPr sz="2600" dirty="0">
              <a:latin typeface="Arial"/>
              <a:cs typeface="Arial"/>
            </a:endParaRPr>
          </a:p>
          <a:p>
            <a:pPr marL="698500" lvl="1" indent="-228600">
              <a:lnSpc>
                <a:spcPct val="100000"/>
              </a:lnSpc>
              <a:spcBef>
                <a:spcPts val="259"/>
              </a:spcBef>
              <a:buChar char="•"/>
              <a:tabLst>
                <a:tab pos="698500" algn="l"/>
                <a:tab pos="699135" algn="l"/>
              </a:tabLst>
            </a:pPr>
            <a:r>
              <a:rPr sz="2200" spc="-65" dirty="0">
                <a:latin typeface="Arial"/>
                <a:cs typeface="Arial"/>
              </a:rPr>
              <a:t>Automatically </a:t>
            </a:r>
            <a:r>
              <a:rPr sz="2200" spc="-120" dirty="0">
                <a:latin typeface="Arial"/>
                <a:cs typeface="Arial"/>
              </a:rPr>
              <a:t>generates </a:t>
            </a:r>
            <a:r>
              <a:rPr sz="2200" spc="-45" dirty="0">
                <a:latin typeface="Arial"/>
                <a:cs typeface="Arial"/>
              </a:rPr>
              <a:t>client </a:t>
            </a:r>
            <a:r>
              <a:rPr sz="2200" spc="-80" dirty="0">
                <a:latin typeface="Arial"/>
                <a:cs typeface="Arial"/>
              </a:rPr>
              <a:t>applications </a:t>
            </a:r>
            <a:r>
              <a:rPr sz="2200" spc="-10" dirty="0">
                <a:latin typeface="Arial"/>
                <a:cs typeface="Arial"/>
              </a:rPr>
              <a:t>for </a:t>
            </a:r>
            <a:r>
              <a:rPr sz="2200" spc="-85" dirty="0">
                <a:latin typeface="Arial"/>
                <a:cs typeface="Arial"/>
              </a:rPr>
              <a:t>web </a:t>
            </a:r>
            <a:r>
              <a:rPr sz="2200" spc="-105" dirty="0">
                <a:latin typeface="Arial"/>
                <a:cs typeface="Arial"/>
              </a:rPr>
              <a:t>and</a:t>
            </a:r>
            <a:r>
              <a:rPr sz="2200" spc="-335" dirty="0">
                <a:latin typeface="Arial"/>
                <a:cs typeface="Arial"/>
              </a:rPr>
              <a:t> </a:t>
            </a:r>
            <a:r>
              <a:rPr sz="2200" spc="-55" dirty="0">
                <a:latin typeface="Arial"/>
                <a:cs typeface="Arial"/>
              </a:rPr>
              <a:t>mobile.</a:t>
            </a:r>
            <a:endParaRPr sz="2200" dirty="0">
              <a:latin typeface="Arial"/>
              <a:cs typeface="Arial"/>
            </a:endParaRPr>
          </a:p>
          <a:p>
            <a:pPr marL="698500" lvl="1" indent="-228600">
              <a:lnSpc>
                <a:spcPct val="100000"/>
              </a:lnSpc>
              <a:spcBef>
                <a:spcPts val="240"/>
              </a:spcBef>
              <a:buChar char="•"/>
              <a:tabLst>
                <a:tab pos="698500" algn="l"/>
                <a:tab pos="699135" algn="l"/>
              </a:tabLst>
            </a:pPr>
            <a:r>
              <a:rPr sz="2200" spc="-95" dirty="0">
                <a:latin typeface="Arial"/>
                <a:cs typeface="Arial"/>
              </a:rPr>
              <a:t>Upload </a:t>
            </a:r>
            <a:r>
              <a:rPr sz="2200" spc="-105" dirty="0">
                <a:latin typeface="Arial"/>
                <a:cs typeface="Arial"/>
              </a:rPr>
              <a:t>and </a:t>
            </a:r>
            <a:r>
              <a:rPr sz="2200" spc="-80" dirty="0">
                <a:latin typeface="Arial"/>
                <a:cs typeface="Arial"/>
              </a:rPr>
              <a:t>deploy </a:t>
            </a:r>
            <a:r>
              <a:rPr sz="2200" spc="-60" dirty="0">
                <a:latin typeface="Arial"/>
                <a:cs typeface="Arial"/>
              </a:rPr>
              <a:t>your </a:t>
            </a:r>
            <a:r>
              <a:rPr sz="2200" spc="-55" dirty="0">
                <a:latin typeface="Arial"/>
                <a:cs typeface="Arial"/>
              </a:rPr>
              <a:t>own </a:t>
            </a:r>
            <a:r>
              <a:rPr sz="2200" spc="-70" dirty="0">
                <a:latin typeface="Arial"/>
                <a:cs typeface="Arial"/>
              </a:rPr>
              <a:t>smart</a:t>
            </a:r>
            <a:r>
              <a:rPr sz="2200" spc="-310" dirty="0">
                <a:latin typeface="Arial"/>
                <a:cs typeface="Arial"/>
              </a:rPr>
              <a:t> </a:t>
            </a:r>
            <a:r>
              <a:rPr sz="2200" spc="-80" dirty="0">
                <a:latin typeface="Arial"/>
                <a:cs typeface="Arial"/>
              </a:rPr>
              <a:t>contracts.</a:t>
            </a:r>
            <a:endParaRPr sz="2200" dirty="0">
              <a:latin typeface="Arial"/>
              <a:cs typeface="Arial"/>
            </a:endParaRPr>
          </a:p>
          <a:p>
            <a:pPr marL="698500" lvl="1" indent="-228600">
              <a:lnSpc>
                <a:spcPts val="2510"/>
              </a:lnSpc>
              <a:spcBef>
                <a:spcPts val="240"/>
              </a:spcBef>
              <a:buChar char="•"/>
              <a:tabLst>
                <a:tab pos="698500" algn="l"/>
                <a:tab pos="699135" algn="l"/>
              </a:tabLst>
            </a:pPr>
            <a:r>
              <a:rPr sz="2200" spc="-165" dirty="0">
                <a:latin typeface="Arial"/>
                <a:cs typeface="Arial"/>
              </a:rPr>
              <a:t>The </a:t>
            </a:r>
            <a:r>
              <a:rPr sz="2200" spc="-65" dirty="0">
                <a:latin typeface="Arial"/>
                <a:cs typeface="Arial"/>
              </a:rPr>
              <a:t>application interface </a:t>
            </a:r>
            <a:r>
              <a:rPr sz="2200" spc="-114" dirty="0">
                <a:latin typeface="Arial"/>
                <a:cs typeface="Arial"/>
              </a:rPr>
              <a:t>is </a:t>
            </a:r>
            <a:r>
              <a:rPr sz="2200" spc="-90" dirty="0">
                <a:latin typeface="Arial"/>
                <a:cs typeface="Arial"/>
              </a:rPr>
              <a:t>dynamically </a:t>
            </a:r>
            <a:r>
              <a:rPr sz="2200" spc="-100" dirty="0">
                <a:latin typeface="Arial"/>
                <a:cs typeface="Arial"/>
              </a:rPr>
              <a:t>generated </a:t>
            </a:r>
            <a:r>
              <a:rPr sz="2200" spc="-140" dirty="0">
                <a:latin typeface="Arial"/>
                <a:cs typeface="Arial"/>
              </a:rPr>
              <a:t>based </a:t>
            </a:r>
            <a:r>
              <a:rPr sz="2200" spc="-70" dirty="0">
                <a:latin typeface="Arial"/>
                <a:cs typeface="Arial"/>
              </a:rPr>
              <a:t>on </a:t>
            </a:r>
            <a:r>
              <a:rPr sz="2200" spc="-75" dirty="0">
                <a:latin typeface="Arial"/>
                <a:cs typeface="Arial"/>
              </a:rPr>
              <a:t>smart</a:t>
            </a:r>
            <a:r>
              <a:rPr sz="2200" spc="-160" dirty="0">
                <a:latin typeface="Arial"/>
                <a:cs typeface="Arial"/>
              </a:rPr>
              <a:t> </a:t>
            </a:r>
            <a:r>
              <a:rPr sz="2200" spc="-60" dirty="0">
                <a:latin typeface="Arial"/>
                <a:cs typeface="Arial"/>
              </a:rPr>
              <a:t>contract</a:t>
            </a:r>
            <a:endParaRPr sz="2200" dirty="0">
              <a:latin typeface="Arial"/>
              <a:cs typeface="Arial"/>
            </a:endParaRPr>
          </a:p>
          <a:p>
            <a:pPr marL="698500">
              <a:lnSpc>
                <a:spcPts val="2510"/>
              </a:lnSpc>
            </a:pPr>
            <a:r>
              <a:rPr sz="2200" spc="-80" dirty="0">
                <a:latin typeface="Arial"/>
                <a:cs typeface="Arial"/>
              </a:rPr>
              <a:t>metadata.</a:t>
            </a:r>
            <a:endParaRPr sz="2200" dirty="0">
              <a:latin typeface="Arial"/>
              <a:cs typeface="Arial"/>
            </a:endParaRPr>
          </a:p>
          <a:p>
            <a:pPr marL="698500" lvl="1" indent="-228600">
              <a:lnSpc>
                <a:spcPct val="100000"/>
              </a:lnSpc>
              <a:spcBef>
                <a:spcPts val="229"/>
              </a:spcBef>
              <a:buChar char="•"/>
              <a:tabLst>
                <a:tab pos="698500" algn="l"/>
                <a:tab pos="699135" algn="l"/>
              </a:tabLst>
            </a:pPr>
            <a:r>
              <a:rPr sz="2200" spc="-155" dirty="0">
                <a:latin typeface="Arial"/>
                <a:cs typeface="Arial"/>
              </a:rPr>
              <a:t>Assign </a:t>
            </a:r>
            <a:r>
              <a:rPr sz="2200" spc="-175" dirty="0">
                <a:latin typeface="Arial"/>
                <a:cs typeface="Arial"/>
              </a:rPr>
              <a:t>a </a:t>
            </a:r>
            <a:r>
              <a:rPr sz="2200" spc="-110" dirty="0">
                <a:latin typeface="Arial"/>
                <a:cs typeface="Arial"/>
              </a:rPr>
              <a:t>user </a:t>
            </a:r>
            <a:r>
              <a:rPr sz="2200" spc="-190" dirty="0">
                <a:latin typeface="Arial"/>
                <a:cs typeface="Arial"/>
              </a:rPr>
              <a:t>access </a:t>
            </a:r>
            <a:r>
              <a:rPr sz="2200" spc="10" dirty="0">
                <a:latin typeface="Arial"/>
                <a:cs typeface="Arial"/>
              </a:rPr>
              <a:t>to </a:t>
            </a:r>
            <a:r>
              <a:rPr sz="2200" spc="-30" dirty="0">
                <a:latin typeface="Arial"/>
                <a:cs typeface="Arial"/>
              </a:rPr>
              <a:t>the </a:t>
            </a:r>
            <a:r>
              <a:rPr sz="2200" spc="-70" dirty="0">
                <a:latin typeface="Arial"/>
                <a:cs typeface="Arial"/>
              </a:rPr>
              <a:t>smart </a:t>
            </a:r>
            <a:r>
              <a:rPr sz="2200" spc="-60" dirty="0">
                <a:latin typeface="Arial"/>
                <a:cs typeface="Arial"/>
              </a:rPr>
              <a:t>contract </a:t>
            </a:r>
            <a:r>
              <a:rPr sz="2200" spc="-30" dirty="0">
                <a:latin typeface="Arial"/>
                <a:cs typeface="Arial"/>
              </a:rPr>
              <a:t>in the </a:t>
            </a:r>
            <a:r>
              <a:rPr sz="2200" spc="-70" dirty="0">
                <a:latin typeface="Arial"/>
                <a:cs typeface="Arial"/>
              </a:rPr>
              <a:t>context </a:t>
            </a:r>
            <a:r>
              <a:rPr sz="2200" spc="-5" dirty="0">
                <a:latin typeface="Arial"/>
                <a:cs typeface="Arial"/>
              </a:rPr>
              <a:t>of </a:t>
            </a:r>
            <a:r>
              <a:rPr sz="2200" spc="-175" dirty="0">
                <a:latin typeface="Arial"/>
                <a:cs typeface="Arial"/>
              </a:rPr>
              <a:t>a </a:t>
            </a:r>
            <a:r>
              <a:rPr sz="2200" spc="-95" dirty="0">
                <a:latin typeface="Arial"/>
                <a:cs typeface="Arial"/>
              </a:rPr>
              <a:t>specific</a:t>
            </a:r>
            <a:r>
              <a:rPr sz="2200" spc="-434" dirty="0">
                <a:latin typeface="Arial"/>
                <a:cs typeface="Arial"/>
              </a:rPr>
              <a:t> </a:t>
            </a:r>
            <a:r>
              <a:rPr sz="2200" spc="-50" dirty="0">
                <a:latin typeface="Arial"/>
                <a:cs typeface="Arial"/>
              </a:rPr>
              <a:t>role.</a:t>
            </a:r>
            <a:endParaRPr sz="2200" dirty="0">
              <a:latin typeface="Arial"/>
              <a:cs typeface="Arial"/>
            </a:endParaRPr>
          </a:p>
          <a:p>
            <a:pPr marL="241300" indent="-228600">
              <a:lnSpc>
                <a:spcPct val="100000"/>
              </a:lnSpc>
              <a:spcBef>
                <a:spcPts val="665"/>
              </a:spcBef>
              <a:buFont typeface="Arial"/>
              <a:buChar char="•"/>
              <a:tabLst>
                <a:tab pos="241935" algn="l"/>
              </a:tabLst>
            </a:pPr>
            <a:r>
              <a:rPr sz="2600" b="1" spc="-180" dirty="0">
                <a:latin typeface="Arial"/>
                <a:cs typeface="Arial"/>
              </a:rPr>
              <a:t>Gateway </a:t>
            </a:r>
            <a:r>
              <a:rPr sz="2600" b="1" spc="-204" dirty="0">
                <a:latin typeface="Arial"/>
                <a:cs typeface="Arial"/>
              </a:rPr>
              <a:t>service</a:t>
            </a:r>
            <a:r>
              <a:rPr sz="2600" b="1" spc="-95" dirty="0">
                <a:latin typeface="Arial"/>
                <a:cs typeface="Arial"/>
              </a:rPr>
              <a:t> </a:t>
            </a:r>
            <a:r>
              <a:rPr sz="2600" b="1" spc="-225" dirty="0">
                <a:latin typeface="Arial"/>
                <a:cs typeface="Arial"/>
              </a:rPr>
              <a:t>API</a:t>
            </a:r>
            <a:endParaRPr sz="2600" dirty="0">
              <a:latin typeface="Arial"/>
              <a:cs typeface="Arial"/>
            </a:endParaRPr>
          </a:p>
          <a:p>
            <a:pPr marL="698500" lvl="1" indent="-228600">
              <a:lnSpc>
                <a:spcPct val="100000"/>
              </a:lnSpc>
              <a:spcBef>
                <a:spcPts val="254"/>
              </a:spcBef>
              <a:buChar char="•"/>
              <a:tabLst>
                <a:tab pos="698500" algn="l"/>
                <a:tab pos="699135" algn="l"/>
              </a:tabLst>
            </a:pPr>
            <a:r>
              <a:rPr sz="2200" spc="-114" dirty="0">
                <a:latin typeface="Arial"/>
                <a:cs typeface="Arial"/>
              </a:rPr>
              <a:t>Blockchain </a:t>
            </a:r>
            <a:r>
              <a:rPr sz="2200" spc="-100" dirty="0">
                <a:latin typeface="Arial"/>
                <a:cs typeface="Arial"/>
              </a:rPr>
              <a:t>Workbench </a:t>
            </a:r>
            <a:r>
              <a:rPr sz="2200" spc="-95" dirty="0">
                <a:latin typeface="Arial"/>
                <a:cs typeface="Arial"/>
              </a:rPr>
              <a:t>includes </a:t>
            </a:r>
            <a:r>
              <a:rPr sz="2200" spc="-175" dirty="0">
                <a:latin typeface="Arial"/>
                <a:cs typeface="Arial"/>
              </a:rPr>
              <a:t>a </a:t>
            </a:r>
            <a:r>
              <a:rPr sz="2200" spc="-235" dirty="0">
                <a:latin typeface="Arial"/>
                <a:cs typeface="Arial"/>
              </a:rPr>
              <a:t>REST-based </a:t>
            </a:r>
            <a:r>
              <a:rPr sz="2200" spc="-120" dirty="0">
                <a:latin typeface="Arial"/>
                <a:cs typeface="Arial"/>
              </a:rPr>
              <a:t>gateway </a:t>
            </a:r>
            <a:r>
              <a:rPr sz="2200" spc="-105" dirty="0">
                <a:latin typeface="Arial"/>
                <a:cs typeface="Arial"/>
              </a:rPr>
              <a:t>service</a:t>
            </a:r>
            <a:r>
              <a:rPr sz="2200" spc="-305" dirty="0">
                <a:latin typeface="Arial"/>
                <a:cs typeface="Arial"/>
              </a:rPr>
              <a:t> </a:t>
            </a:r>
            <a:r>
              <a:rPr sz="2200" spc="-165" dirty="0">
                <a:latin typeface="Arial"/>
                <a:cs typeface="Arial"/>
              </a:rPr>
              <a:t>API.</a:t>
            </a:r>
            <a:endParaRPr sz="2200" dirty="0">
              <a:latin typeface="Arial"/>
              <a:cs typeface="Arial"/>
            </a:endParaRPr>
          </a:p>
          <a:p>
            <a:pPr marL="698500" lvl="1" indent="-228600">
              <a:lnSpc>
                <a:spcPct val="100000"/>
              </a:lnSpc>
              <a:spcBef>
                <a:spcPts val="240"/>
              </a:spcBef>
              <a:buChar char="•"/>
              <a:tabLst>
                <a:tab pos="698500" algn="l"/>
                <a:tab pos="699135" algn="l"/>
              </a:tabLst>
            </a:pPr>
            <a:r>
              <a:rPr sz="2200" spc="-100" dirty="0">
                <a:latin typeface="Arial"/>
                <a:cs typeface="Arial"/>
              </a:rPr>
              <a:t>When </a:t>
            </a:r>
            <a:r>
              <a:rPr sz="2200" spc="-90" dirty="0">
                <a:latin typeface="Arial"/>
                <a:cs typeface="Arial"/>
              </a:rPr>
              <a:t>data </a:t>
            </a:r>
            <a:r>
              <a:rPr sz="2200" spc="-114" dirty="0">
                <a:latin typeface="Arial"/>
                <a:cs typeface="Arial"/>
              </a:rPr>
              <a:t>is </a:t>
            </a:r>
            <a:r>
              <a:rPr sz="2200" spc="-90" dirty="0">
                <a:latin typeface="Arial"/>
                <a:cs typeface="Arial"/>
              </a:rPr>
              <a:t>requested </a:t>
            </a:r>
            <a:r>
              <a:rPr sz="2200" spc="-95" dirty="0">
                <a:latin typeface="Arial"/>
                <a:cs typeface="Arial"/>
              </a:rPr>
              <a:t>by </a:t>
            </a:r>
            <a:r>
              <a:rPr sz="2200" spc="-30" dirty="0">
                <a:latin typeface="Arial"/>
                <a:cs typeface="Arial"/>
              </a:rPr>
              <a:t>the </a:t>
            </a:r>
            <a:r>
              <a:rPr sz="2200" spc="-165" dirty="0">
                <a:latin typeface="Arial"/>
                <a:cs typeface="Arial"/>
              </a:rPr>
              <a:t>API, </a:t>
            </a:r>
            <a:r>
              <a:rPr sz="2200" spc="-90" dirty="0">
                <a:latin typeface="Arial"/>
                <a:cs typeface="Arial"/>
              </a:rPr>
              <a:t>queries </a:t>
            </a:r>
            <a:r>
              <a:rPr sz="2200" spc="-100" dirty="0">
                <a:latin typeface="Arial"/>
                <a:cs typeface="Arial"/>
              </a:rPr>
              <a:t>are </a:t>
            </a:r>
            <a:r>
              <a:rPr sz="2200" spc="-90" dirty="0">
                <a:latin typeface="Arial"/>
                <a:cs typeface="Arial"/>
              </a:rPr>
              <a:t>sent </a:t>
            </a:r>
            <a:r>
              <a:rPr sz="2200" spc="15" dirty="0">
                <a:latin typeface="Arial"/>
                <a:cs typeface="Arial"/>
              </a:rPr>
              <a:t>to </a:t>
            </a:r>
            <a:r>
              <a:rPr sz="2200" spc="-30" dirty="0">
                <a:latin typeface="Arial"/>
                <a:cs typeface="Arial"/>
              </a:rPr>
              <a:t>the </a:t>
            </a:r>
            <a:r>
              <a:rPr sz="2200" spc="-60" dirty="0">
                <a:latin typeface="Arial"/>
                <a:cs typeface="Arial"/>
              </a:rPr>
              <a:t>off-chain </a:t>
            </a:r>
            <a:r>
              <a:rPr sz="2200" spc="-335" dirty="0">
                <a:latin typeface="Arial"/>
                <a:cs typeface="Arial"/>
              </a:rPr>
              <a:t>SQL</a:t>
            </a:r>
            <a:r>
              <a:rPr sz="2200" spc="-395" dirty="0">
                <a:latin typeface="Arial"/>
                <a:cs typeface="Arial"/>
              </a:rPr>
              <a:t> </a:t>
            </a:r>
            <a:r>
              <a:rPr sz="2200" spc="-114" dirty="0">
                <a:latin typeface="Arial"/>
                <a:cs typeface="Arial"/>
              </a:rPr>
              <a:t>database.</a:t>
            </a:r>
            <a:endParaRPr sz="2200" dirty="0">
              <a:latin typeface="Arial"/>
              <a:cs typeface="Arial"/>
            </a:endParaRPr>
          </a:p>
        </p:txBody>
      </p:sp>
    </p:spTree>
    <p:extLst>
      <p:ext uri="{BB962C8B-B14F-4D97-AF65-F5344CB8AC3E}">
        <p14:creationId xmlns:p14="http://schemas.microsoft.com/office/powerpoint/2010/main" val="248936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280" dirty="0"/>
              <a:t>Azure </a:t>
            </a:r>
            <a:r>
              <a:rPr lang="en-SG" spc="-250" dirty="0"/>
              <a:t>Blockchain </a:t>
            </a:r>
            <a:r>
              <a:rPr lang="en-SG" spc="-215" dirty="0"/>
              <a:t>Workbench</a:t>
            </a:r>
            <a:r>
              <a:rPr lang="en-SG" spc="-240" dirty="0"/>
              <a:t> </a:t>
            </a:r>
            <a:r>
              <a:rPr lang="en-US" dirty="0"/>
              <a:t>Architecture</a:t>
            </a:r>
          </a:p>
        </p:txBody>
      </p:sp>
      <p:sp>
        <p:nvSpPr>
          <p:cNvPr id="3" name="object 3">
            <a:extLst>
              <a:ext uri="{FF2B5EF4-FFF2-40B4-BE49-F238E27FC236}">
                <a16:creationId xmlns:a16="http://schemas.microsoft.com/office/drawing/2014/main" id="{19F6FF41-3C40-45B7-BDF4-3F15B64D2634}"/>
              </a:ext>
            </a:extLst>
          </p:cNvPr>
          <p:cNvSpPr txBox="1"/>
          <p:nvPr/>
        </p:nvSpPr>
        <p:spPr>
          <a:xfrm>
            <a:off x="916939" y="1759966"/>
            <a:ext cx="10017125" cy="4080510"/>
          </a:xfrm>
          <a:prstGeom prst="rect">
            <a:avLst/>
          </a:prstGeom>
        </p:spPr>
        <p:txBody>
          <a:bodyPr vert="horz" wrap="square" lIns="0" tIns="12065" rIns="0" bIns="0" rtlCol="0">
            <a:spAutoFit/>
          </a:bodyPr>
          <a:lstStyle/>
          <a:p>
            <a:pPr marL="241300" indent="-228600">
              <a:lnSpc>
                <a:spcPts val="3329"/>
              </a:lnSpc>
              <a:spcBef>
                <a:spcPts val="95"/>
              </a:spcBef>
              <a:buFont typeface="Arial"/>
              <a:buChar char="•"/>
              <a:tabLst>
                <a:tab pos="241935" algn="l"/>
              </a:tabLst>
            </a:pPr>
            <a:r>
              <a:rPr sz="2800" b="1" spc="-245" dirty="0">
                <a:latin typeface="Arial"/>
                <a:cs typeface="Arial"/>
              </a:rPr>
              <a:t>Message</a:t>
            </a:r>
            <a:r>
              <a:rPr sz="2800" b="1" spc="-135" dirty="0">
                <a:latin typeface="Arial"/>
                <a:cs typeface="Arial"/>
              </a:rPr>
              <a:t> </a:t>
            </a:r>
            <a:r>
              <a:rPr sz="2800" b="1" spc="-185" dirty="0">
                <a:latin typeface="Arial"/>
                <a:cs typeface="Arial"/>
              </a:rPr>
              <a:t>broker</a:t>
            </a:r>
            <a:endParaRPr sz="2800" dirty="0">
              <a:latin typeface="Arial"/>
              <a:cs typeface="Arial"/>
            </a:endParaRPr>
          </a:p>
          <a:p>
            <a:pPr marL="698500" lvl="1" indent="-228600">
              <a:lnSpc>
                <a:spcPts val="2850"/>
              </a:lnSpc>
              <a:buChar char="•"/>
              <a:tabLst>
                <a:tab pos="699135" algn="l"/>
              </a:tabLst>
            </a:pPr>
            <a:r>
              <a:rPr sz="2400" spc="-100" dirty="0">
                <a:latin typeface="Arial"/>
                <a:cs typeface="Arial"/>
              </a:rPr>
              <a:t>Incoming</a:t>
            </a:r>
            <a:r>
              <a:rPr sz="2400" spc="-155" dirty="0">
                <a:latin typeface="Arial"/>
                <a:cs typeface="Arial"/>
              </a:rPr>
              <a:t> </a:t>
            </a:r>
            <a:r>
              <a:rPr sz="2400" spc="-200" dirty="0">
                <a:latin typeface="Arial"/>
                <a:cs typeface="Arial"/>
              </a:rPr>
              <a:t>messages</a:t>
            </a:r>
            <a:endParaRPr sz="2400" dirty="0">
              <a:latin typeface="Arial"/>
              <a:cs typeface="Arial"/>
            </a:endParaRPr>
          </a:p>
          <a:p>
            <a:pPr marL="1155700" lvl="2" indent="-228600">
              <a:lnSpc>
                <a:spcPts val="2355"/>
              </a:lnSpc>
              <a:spcBef>
                <a:spcPts val="30"/>
              </a:spcBef>
              <a:buChar char="•"/>
              <a:tabLst>
                <a:tab pos="1155700" algn="l"/>
                <a:tab pos="1156335" algn="l"/>
              </a:tabLst>
            </a:pPr>
            <a:r>
              <a:rPr sz="2000" spc="-165" dirty="0">
                <a:latin typeface="Arial"/>
                <a:cs typeface="Arial"/>
              </a:rPr>
              <a:t>Send messages </a:t>
            </a:r>
            <a:r>
              <a:rPr sz="2000" spc="-35" dirty="0">
                <a:latin typeface="Arial"/>
                <a:cs typeface="Arial"/>
              </a:rPr>
              <a:t>directly </a:t>
            </a:r>
            <a:r>
              <a:rPr sz="2000" spc="15" dirty="0">
                <a:latin typeface="Arial"/>
                <a:cs typeface="Arial"/>
              </a:rPr>
              <a:t>to </a:t>
            </a:r>
            <a:r>
              <a:rPr sz="2000" spc="-125" dirty="0">
                <a:latin typeface="Arial"/>
                <a:cs typeface="Arial"/>
              </a:rPr>
              <a:t>Service</a:t>
            </a:r>
            <a:r>
              <a:rPr sz="2000" spc="-175" dirty="0">
                <a:latin typeface="Arial"/>
                <a:cs typeface="Arial"/>
              </a:rPr>
              <a:t> Bus</a:t>
            </a:r>
            <a:endParaRPr sz="2000" dirty="0">
              <a:latin typeface="Arial"/>
              <a:cs typeface="Arial"/>
            </a:endParaRPr>
          </a:p>
          <a:p>
            <a:pPr marL="698500" lvl="1" indent="-228600">
              <a:lnSpc>
                <a:spcPts val="2835"/>
              </a:lnSpc>
              <a:buChar char="•"/>
              <a:tabLst>
                <a:tab pos="699135" algn="l"/>
              </a:tabLst>
            </a:pPr>
            <a:r>
              <a:rPr sz="2400" spc="-100" dirty="0">
                <a:latin typeface="Arial"/>
                <a:cs typeface="Arial"/>
              </a:rPr>
              <a:t>Downstream</a:t>
            </a:r>
            <a:r>
              <a:rPr sz="2400" spc="-145" dirty="0">
                <a:latin typeface="Arial"/>
                <a:cs typeface="Arial"/>
              </a:rPr>
              <a:t> </a:t>
            </a:r>
            <a:r>
              <a:rPr sz="2400" spc="-135" dirty="0">
                <a:latin typeface="Arial"/>
                <a:cs typeface="Arial"/>
              </a:rPr>
              <a:t>consumers</a:t>
            </a:r>
            <a:endParaRPr sz="2400" dirty="0">
              <a:latin typeface="Arial"/>
              <a:cs typeface="Arial"/>
            </a:endParaRPr>
          </a:p>
          <a:p>
            <a:pPr marL="1155700" lvl="2" indent="-228600">
              <a:lnSpc>
                <a:spcPct val="100000"/>
              </a:lnSpc>
              <a:spcBef>
                <a:spcPts val="40"/>
              </a:spcBef>
              <a:buChar char="•"/>
              <a:tabLst>
                <a:tab pos="1155700" algn="l"/>
                <a:tab pos="1156335" algn="l"/>
              </a:tabLst>
            </a:pPr>
            <a:r>
              <a:rPr sz="2000" spc="-135" dirty="0">
                <a:latin typeface="Arial"/>
                <a:cs typeface="Arial"/>
              </a:rPr>
              <a:t>One </a:t>
            </a:r>
            <a:r>
              <a:rPr sz="2000" spc="-95" dirty="0">
                <a:latin typeface="Arial"/>
                <a:cs typeface="Arial"/>
              </a:rPr>
              <a:t>consumer </a:t>
            </a:r>
            <a:r>
              <a:rPr sz="2000" spc="-105" dirty="0">
                <a:latin typeface="Arial"/>
                <a:cs typeface="Arial"/>
              </a:rPr>
              <a:t>is </a:t>
            </a:r>
            <a:r>
              <a:rPr sz="2000" spc="-55" dirty="0">
                <a:latin typeface="Arial"/>
                <a:cs typeface="Arial"/>
              </a:rPr>
              <a:t>triggered </a:t>
            </a:r>
            <a:r>
              <a:rPr sz="2000" spc="-85" dirty="0">
                <a:latin typeface="Arial"/>
                <a:cs typeface="Arial"/>
              </a:rPr>
              <a:t>by blockchain </a:t>
            </a:r>
            <a:r>
              <a:rPr sz="2000" spc="-95" dirty="0">
                <a:latin typeface="Arial"/>
                <a:cs typeface="Arial"/>
              </a:rPr>
              <a:t>events </a:t>
            </a:r>
            <a:r>
              <a:rPr sz="2000" spc="15" dirty="0">
                <a:latin typeface="Arial"/>
                <a:cs typeface="Arial"/>
              </a:rPr>
              <a:t>to </a:t>
            </a:r>
            <a:r>
              <a:rPr sz="2000" spc="-55" dirty="0">
                <a:latin typeface="Arial"/>
                <a:cs typeface="Arial"/>
              </a:rPr>
              <a:t>populate </a:t>
            </a:r>
            <a:r>
              <a:rPr sz="2000" spc="-20" dirty="0">
                <a:latin typeface="Arial"/>
                <a:cs typeface="Arial"/>
              </a:rPr>
              <a:t>the </a:t>
            </a:r>
            <a:r>
              <a:rPr sz="2000" spc="-50" dirty="0">
                <a:latin typeface="Arial"/>
                <a:cs typeface="Arial"/>
              </a:rPr>
              <a:t>off-chain</a:t>
            </a:r>
            <a:r>
              <a:rPr sz="2000" spc="-225" dirty="0">
                <a:latin typeface="Arial"/>
                <a:cs typeface="Arial"/>
              </a:rPr>
              <a:t> </a:t>
            </a:r>
            <a:r>
              <a:rPr sz="2000" spc="-305" dirty="0">
                <a:latin typeface="Arial"/>
                <a:cs typeface="Arial"/>
              </a:rPr>
              <a:t>SQL </a:t>
            </a:r>
            <a:r>
              <a:rPr sz="2000" spc="-65" dirty="0">
                <a:latin typeface="Arial"/>
                <a:cs typeface="Arial"/>
              </a:rPr>
              <a:t>store.</a:t>
            </a:r>
            <a:endParaRPr sz="2000" dirty="0">
              <a:latin typeface="Arial"/>
              <a:cs typeface="Arial"/>
            </a:endParaRPr>
          </a:p>
          <a:p>
            <a:pPr marL="1155700" marR="5080" lvl="2" indent="-228600">
              <a:lnSpc>
                <a:spcPct val="80000"/>
              </a:lnSpc>
              <a:spcBef>
                <a:spcPts val="490"/>
              </a:spcBef>
              <a:buChar char="•"/>
              <a:tabLst>
                <a:tab pos="1155700" algn="l"/>
                <a:tab pos="1156335" algn="l"/>
              </a:tabLst>
            </a:pPr>
            <a:r>
              <a:rPr sz="2000" spc="-145" dirty="0">
                <a:latin typeface="Arial"/>
                <a:cs typeface="Arial"/>
              </a:rPr>
              <a:t>The </a:t>
            </a:r>
            <a:r>
              <a:rPr sz="2000" spc="-25" dirty="0">
                <a:latin typeface="Arial"/>
                <a:cs typeface="Arial"/>
              </a:rPr>
              <a:t>other </a:t>
            </a:r>
            <a:r>
              <a:rPr sz="2000" spc="-95" dirty="0">
                <a:latin typeface="Arial"/>
                <a:cs typeface="Arial"/>
              </a:rPr>
              <a:t>consumer </a:t>
            </a:r>
            <a:r>
              <a:rPr sz="2000" spc="-105" dirty="0">
                <a:latin typeface="Arial"/>
                <a:cs typeface="Arial"/>
              </a:rPr>
              <a:t>is </a:t>
            </a:r>
            <a:r>
              <a:rPr sz="2000" spc="15" dirty="0">
                <a:latin typeface="Arial"/>
                <a:cs typeface="Arial"/>
              </a:rPr>
              <a:t>to</a:t>
            </a:r>
            <a:r>
              <a:rPr sz="2000" spc="-415" dirty="0">
                <a:latin typeface="Arial"/>
                <a:cs typeface="Arial"/>
              </a:rPr>
              <a:t> </a:t>
            </a:r>
            <a:r>
              <a:rPr sz="2000" spc="-65" dirty="0">
                <a:latin typeface="Arial"/>
                <a:cs typeface="Arial"/>
              </a:rPr>
              <a:t>capture </a:t>
            </a:r>
            <a:r>
              <a:rPr sz="2000" spc="-70" dirty="0">
                <a:latin typeface="Arial"/>
                <a:cs typeface="Arial"/>
              </a:rPr>
              <a:t>metadata </a:t>
            </a:r>
            <a:r>
              <a:rPr sz="2000" spc="-5" dirty="0">
                <a:latin typeface="Arial"/>
                <a:cs typeface="Arial"/>
              </a:rPr>
              <a:t>for </a:t>
            </a:r>
            <a:r>
              <a:rPr sz="2000" spc="-95" dirty="0">
                <a:latin typeface="Arial"/>
                <a:cs typeface="Arial"/>
              </a:rPr>
              <a:t>events </a:t>
            </a:r>
            <a:r>
              <a:rPr sz="2000" spc="-85" dirty="0">
                <a:latin typeface="Arial"/>
                <a:cs typeface="Arial"/>
              </a:rPr>
              <a:t>generated </a:t>
            </a:r>
            <a:r>
              <a:rPr sz="2000" spc="-80" dirty="0">
                <a:latin typeface="Arial"/>
                <a:cs typeface="Arial"/>
              </a:rPr>
              <a:t>by </a:t>
            </a:r>
            <a:r>
              <a:rPr sz="2000" spc="-20" dirty="0">
                <a:latin typeface="Arial"/>
                <a:cs typeface="Arial"/>
              </a:rPr>
              <a:t>the </a:t>
            </a:r>
            <a:r>
              <a:rPr sz="2000" spc="-175" dirty="0">
                <a:latin typeface="Arial"/>
                <a:cs typeface="Arial"/>
              </a:rPr>
              <a:t>API </a:t>
            </a:r>
            <a:r>
              <a:rPr sz="2000" spc="-55" dirty="0">
                <a:latin typeface="Arial"/>
                <a:cs typeface="Arial"/>
              </a:rPr>
              <a:t>related </a:t>
            </a:r>
            <a:r>
              <a:rPr sz="2000" spc="15" dirty="0">
                <a:latin typeface="Arial"/>
                <a:cs typeface="Arial"/>
              </a:rPr>
              <a:t>to  </a:t>
            </a:r>
            <a:r>
              <a:rPr sz="2000" spc="-20" dirty="0">
                <a:latin typeface="Arial"/>
                <a:cs typeface="Arial"/>
              </a:rPr>
              <a:t>the </a:t>
            </a:r>
            <a:r>
              <a:rPr sz="2000" spc="-65" dirty="0">
                <a:latin typeface="Arial"/>
                <a:cs typeface="Arial"/>
              </a:rPr>
              <a:t>upload </a:t>
            </a:r>
            <a:r>
              <a:rPr sz="2000" spc="-95" dirty="0">
                <a:latin typeface="Arial"/>
                <a:cs typeface="Arial"/>
              </a:rPr>
              <a:t>and </a:t>
            </a:r>
            <a:r>
              <a:rPr sz="2000" spc="-100" dirty="0">
                <a:latin typeface="Arial"/>
                <a:cs typeface="Arial"/>
              </a:rPr>
              <a:t>storage </a:t>
            </a:r>
            <a:r>
              <a:rPr sz="2000" spc="-5" dirty="0">
                <a:latin typeface="Arial"/>
                <a:cs typeface="Arial"/>
              </a:rPr>
              <a:t>of</a:t>
            </a:r>
            <a:r>
              <a:rPr sz="2000" spc="-290" dirty="0">
                <a:latin typeface="Arial"/>
                <a:cs typeface="Arial"/>
              </a:rPr>
              <a:t> </a:t>
            </a:r>
            <a:r>
              <a:rPr sz="2000" spc="-80" dirty="0">
                <a:latin typeface="Arial"/>
                <a:cs typeface="Arial"/>
              </a:rPr>
              <a:t>documents.</a:t>
            </a:r>
            <a:endParaRPr sz="2000" dirty="0">
              <a:latin typeface="Arial"/>
              <a:cs typeface="Arial"/>
            </a:endParaRPr>
          </a:p>
          <a:p>
            <a:pPr marL="241300" indent="-228600">
              <a:lnSpc>
                <a:spcPts val="3325"/>
              </a:lnSpc>
              <a:spcBef>
                <a:spcPts val="305"/>
              </a:spcBef>
              <a:buFont typeface="Arial"/>
              <a:buChar char="•"/>
              <a:tabLst>
                <a:tab pos="241935" algn="l"/>
              </a:tabLst>
            </a:pPr>
            <a:r>
              <a:rPr sz="2800" b="1" spc="-245" dirty="0">
                <a:latin typeface="Arial"/>
                <a:cs typeface="Arial"/>
              </a:rPr>
              <a:t>Message</a:t>
            </a:r>
            <a:r>
              <a:rPr sz="2800" b="1" spc="-135" dirty="0">
                <a:latin typeface="Arial"/>
                <a:cs typeface="Arial"/>
              </a:rPr>
              <a:t> </a:t>
            </a:r>
            <a:r>
              <a:rPr sz="2800" b="1" spc="-270" dirty="0">
                <a:latin typeface="Arial"/>
                <a:cs typeface="Arial"/>
              </a:rPr>
              <a:t>consumers</a:t>
            </a:r>
            <a:endParaRPr sz="2800" dirty="0">
              <a:latin typeface="Arial"/>
              <a:cs typeface="Arial"/>
            </a:endParaRPr>
          </a:p>
          <a:p>
            <a:pPr marL="698500" lvl="1" indent="-228600">
              <a:lnSpc>
                <a:spcPts val="2845"/>
              </a:lnSpc>
              <a:buChar char="•"/>
              <a:tabLst>
                <a:tab pos="699135" algn="l"/>
              </a:tabLst>
            </a:pPr>
            <a:r>
              <a:rPr sz="2400" spc="-105" dirty="0">
                <a:latin typeface="Arial"/>
                <a:cs typeface="Arial"/>
              </a:rPr>
              <a:t>Below </a:t>
            </a:r>
            <a:r>
              <a:rPr sz="2400" spc="-190" dirty="0">
                <a:latin typeface="Arial"/>
                <a:cs typeface="Arial"/>
              </a:rPr>
              <a:t>message </a:t>
            </a:r>
            <a:r>
              <a:rPr sz="2400" spc="-135" dirty="0">
                <a:latin typeface="Arial"/>
                <a:cs typeface="Arial"/>
              </a:rPr>
              <a:t>consumers </a:t>
            </a:r>
            <a:r>
              <a:rPr sz="2400" spc="-100" dirty="0">
                <a:latin typeface="Arial"/>
                <a:cs typeface="Arial"/>
              </a:rPr>
              <a:t>take </a:t>
            </a:r>
            <a:r>
              <a:rPr sz="2400" spc="-200" dirty="0">
                <a:latin typeface="Arial"/>
                <a:cs typeface="Arial"/>
              </a:rPr>
              <a:t>messages </a:t>
            </a:r>
            <a:r>
              <a:rPr sz="2400" spc="-25" dirty="0">
                <a:latin typeface="Arial"/>
                <a:cs typeface="Arial"/>
              </a:rPr>
              <a:t>from </a:t>
            </a:r>
            <a:r>
              <a:rPr sz="2400" spc="-145" dirty="0">
                <a:latin typeface="Arial"/>
                <a:cs typeface="Arial"/>
              </a:rPr>
              <a:t>Service</a:t>
            </a:r>
            <a:r>
              <a:rPr sz="2400" spc="-204" dirty="0">
                <a:latin typeface="Arial"/>
                <a:cs typeface="Arial"/>
              </a:rPr>
              <a:t> </a:t>
            </a:r>
            <a:r>
              <a:rPr sz="2400" spc="-175" dirty="0">
                <a:latin typeface="Arial"/>
                <a:cs typeface="Arial"/>
              </a:rPr>
              <a:t>Bus.</a:t>
            </a:r>
            <a:endParaRPr sz="2400" dirty="0">
              <a:latin typeface="Arial"/>
              <a:cs typeface="Arial"/>
            </a:endParaRPr>
          </a:p>
          <a:p>
            <a:pPr marL="1155700" lvl="2" indent="-228600">
              <a:lnSpc>
                <a:spcPct val="100000"/>
              </a:lnSpc>
              <a:spcBef>
                <a:spcPts val="40"/>
              </a:spcBef>
              <a:buChar char="•"/>
              <a:tabLst>
                <a:tab pos="1155700" algn="l"/>
                <a:tab pos="1156335" algn="l"/>
              </a:tabLst>
            </a:pPr>
            <a:r>
              <a:rPr sz="2000" spc="-50" dirty="0">
                <a:latin typeface="Arial"/>
                <a:cs typeface="Arial"/>
              </a:rPr>
              <a:t>Distributed </a:t>
            </a:r>
            <a:r>
              <a:rPr sz="2000" spc="-75" dirty="0">
                <a:latin typeface="Arial"/>
                <a:cs typeface="Arial"/>
              </a:rPr>
              <a:t>ledger</a:t>
            </a:r>
            <a:r>
              <a:rPr sz="2000" spc="-160" dirty="0">
                <a:latin typeface="Arial"/>
                <a:cs typeface="Arial"/>
              </a:rPr>
              <a:t> </a:t>
            </a:r>
            <a:r>
              <a:rPr sz="2000" spc="-95" dirty="0">
                <a:latin typeface="Arial"/>
                <a:cs typeface="Arial"/>
              </a:rPr>
              <a:t>consumer</a:t>
            </a:r>
            <a:endParaRPr sz="2000" dirty="0">
              <a:latin typeface="Arial"/>
              <a:cs typeface="Arial"/>
            </a:endParaRPr>
          </a:p>
          <a:p>
            <a:pPr marL="1155700" lvl="2" indent="-228600">
              <a:lnSpc>
                <a:spcPct val="100000"/>
              </a:lnSpc>
              <a:spcBef>
                <a:spcPts val="25"/>
              </a:spcBef>
              <a:buChar char="•"/>
              <a:tabLst>
                <a:tab pos="1155700" algn="l"/>
                <a:tab pos="1156335" algn="l"/>
              </a:tabLst>
            </a:pPr>
            <a:r>
              <a:rPr sz="2000" spc="-125" dirty="0">
                <a:latin typeface="Arial"/>
                <a:cs typeface="Arial"/>
              </a:rPr>
              <a:t>Database</a:t>
            </a:r>
            <a:r>
              <a:rPr sz="2000" spc="-110" dirty="0">
                <a:latin typeface="Arial"/>
                <a:cs typeface="Arial"/>
              </a:rPr>
              <a:t> </a:t>
            </a:r>
            <a:r>
              <a:rPr sz="2000" spc="-95" dirty="0">
                <a:latin typeface="Arial"/>
                <a:cs typeface="Arial"/>
              </a:rPr>
              <a:t>consumer</a:t>
            </a:r>
            <a:endParaRPr sz="2000" dirty="0">
              <a:latin typeface="Arial"/>
              <a:cs typeface="Arial"/>
            </a:endParaRPr>
          </a:p>
          <a:p>
            <a:pPr marL="1155700" lvl="2" indent="-228600">
              <a:lnSpc>
                <a:spcPct val="100000"/>
              </a:lnSpc>
              <a:spcBef>
                <a:spcPts val="10"/>
              </a:spcBef>
              <a:buChar char="•"/>
              <a:tabLst>
                <a:tab pos="1155700" algn="l"/>
                <a:tab pos="1156335" algn="l"/>
              </a:tabLst>
            </a:pPr>
            <a:r>
              <a:rPr sz="2000" spc="-125" dirty="0">
                <a:latin typeface="Arial"/>
                <a:cs typeface="Arial"/>
              </a:rPr>
              <a:t>Storage</a:t>
            </a:r>
            <a:r>
              <a:rPr sz="2000" spc="-120" dirty="0">
                <a:latin typeface="Arial"/>
                <a:cs typeface="Arial"/>
              </a:rPr>
              <a:t> </a:t>
            </a:r>
            <a:r>
              <a:rPr sz="2000" spc="-95" dirty="0">
                <a:latin typeface="Arial"/>
                <a:cs typeface="Arial"/>
              </a:rPr>
              <a:t>consumer</a:t>
            </a:r>
            <a:endParaRPr sz="2000" dirty="0">
              <a:latin typeface="Arial"/>
              <a:cs typeface="Arial"/>
            </a:endParaRPr>
          </a:p>
        </p:txBody>
      </p:sp>
    </p:spTree>
    <p:extLst>
      <p:ext uri="{BB962C8B-B14F-4D97-AF65-F5344CB8AC3E}">
        <p14:creationId xmlns:p14="http://schemas.microsoft.com/office/powerpoint/2010/main" val="407221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280" dirty="0"/>
              <a:t>Azure </a:t>
            </a:r>
            <a:r>
              <a:rPr lang="en-SG" spc="-250" dirty="0"/>
              <a:t>Blockchain </a:t>
            </a:r>
            <a:r>
              <a:rPr lang="en-SG" spc="-215" dirty="0"/>
              <a:t>Workbench</a:t>
            </a:r>
            <a:r>
              <a:rPr lang="en-SG" spc="-240" dirty="0"/>
              <a:t> </a:t>
            </a:r>
            <a:r>
              <a:rPr lang="en-US" dirty="0"/>
              <a:t>Architecture</a:t>
            </a:r>
          </a:p>
        </p:txBody>
      </p:sp>
      <p:sp>
        <p:nvSpPr>
          <p:cNvPr id="3" name="object 3">
            <a:extLst>
              <a:ext uri="{FF2B5EF4-FFF2-40B4-BE49-F238E27FC236}">
                <a16:creationId xmlns:a16="http://schemas.microsoft.com/office/drawing/2014/main" id="{C0DF7307-2390-4879-B2D2-32D4D8729473}"/>
              </a:ext>
            </a:extLst>
          </p:cNvPr>
          <p:cNvSpPr txBox="1"/>
          <p:nvPr/>
        </p:nvSpPr>
        <p:spPr>
          <a:xfrm>
            <a:off x="916939" y="1766062"/>
            <a:ext cx="10319385" cy="4108450"/>
          </a:xfrm>
          <a:prstGeom prst="rect">
            <a:avLst/>
          </a:prstGeom>
        </p:spPr>
        <p:txBody>
          <a:bodyPr vert="horz" wrap="square" lIns="0" tIns="13335" rIns="0" bIns="0" rtlCol="0">
            <a:spAutoFit/>
          </a:bodyPr>
          <a:lstStyle/>
          <a:p>
            <a:pPr marL="241300" indent="-228600">
              <a:lnSpc>
                <a:spcPts val="3115"/>
              </a:lnSpc>
              <a:spcBef>
                <a:spcPts val="105"/>
              </a:spcBef>
              <a:buFont typeface="Arial"/>
              <a:buChar char="•"/>
              <a:tabLst>
                <a:tab pos="241935" algn="l"/>
              </a:tabLst>
            </a:pPr>
            <a:r>
              <a:rPr sz="2600" b="1" spc="-210" dirty="0">
                <a:latin typeface="Arial"/>
                <a:cs typeface="Arial"/>
              </a:rPr>
              <a:t>Transaction </a:t>
            </a:r>
            <a:r>
              <a:rPr sz="2600" b="1" spc="-145" dirty="0">
                <a:latin typeface="Arial"/>
                <a:cs typeface="Arial"/>
              </a:rPr>
              <a:t>builder </a:t>
            </a:r>
            <a:r>
              <a:rPr sz="2600" b="1" spc="-185" dirty="0">
                <a:latin typeface="Arial"/>
                <a:cs typeface="Arial"/>
              </a:rPr>
              <a:t>and</a:t>
            </a:r>
            <a:r>
              <a:rPr sz="2600" b="1" spc="-10" dirty="0">
                <a:latin typeface="Arial"/>
                <a:cs typeface="Arial"/>
              </a:rPr>
              <a:t> </a:t>
            </a:r>
            <a:r>
              <a:rPr sz="2600" b="1" spc="-210" dirty="0">
                <a:latin typeface="Arial"/>
                <a:cs typeface="Arial"/>
              </a:rPr>
              <a:t>signer</a:t>
            </a:r>
            <a:endParaRPr sz="2600" dirty="0">
              <a:latin typeface="Arial"/>
              <a:cs typeface="Arial"/>
            </a:endParaRPr>
          </a:p>
          <a:p>
            <a:pPr marL="698500" lvl="1" indent="-228600">
              <a:lnSpc>
                <a:spcPts val="2620"/>
              </a:lnSpc>
              <a:buChar char="•"/>
              <a:tabLst>
                <a:tab pos="698500" algn="l"/>
                <a:tab pos="699135" algn="l"/>
              </a:tabLst>
            </a:pPr>
            <a:r>
              <a:rPr sz="2200" spc="-325" dirty="0">
                <a:latin typeface="Arial"/>
                <a:cs typeface="Arial"/>
              </a:rPr>
              <a:t>DLT </a:t>
            </a:r>
            <a:r>
              <a:rPr sz="2200" spc="-145" dirty="0">
                <a:latin typeface="Arial"/>
                <a:cs typeface="Arial"/>
              </a:rPr>
              <a:t>processes </a:t>
            </a:r>
            <a:r>
              <a:rPr sz="2200" spc="-15" dirty="0">
                <a:latin typeface="Arial"/>
                <a:cs typeface="Arial"/>
              </a:rPr>
              <a:t>writing </a:t>
            </a:r>
            <a:r>
              <a:rPr sz="2200" spc="-60" dirty="0">
                <a:latin typeface="Arial"/>
                <a:cs typeface="Arial"/>
              </a:rPr>
              <a:t>inbound </a:t>
            </a:r>
            <a:r>
              <a:rPr sz="2200" spc="-185" dirty="0">
                <a:latin typeface="Arial"/>
                <a:cs typeface="Arial"/>
              </a:rPr>
              <a:t>messages </a:t>
            </a:r>
            <a:r>
              <a:rPr sz="2200" spc="10" dirty="0">
                <a:latin typeface="Arial"/>
                <a:cs typeface="Arial"/>
              </a:rPr>
              <a:t>to</a:t>
            </a:r>
            <a:r>
              <a:rPr sz="2200" spc="-220" dirty="0">
                <a:latin typeface="Arial"/>
                <a:cs typeface="Arial"/>
              </a:rPr>
              <a:t> </a:t>
            </a:r>
            <a:r>
              <a:rPr sz="2200" spc="-95" dirty="0">
                <a:latin typeface="Arial"/>
                <a:cs typeface="Arial"/>
              </a:rPr>
              <a:t>blockchain</a:t>
            </a:r>
            <a:endParaRPr sz="2200" dirty="0">
              <a:latin typeface="Arial"/>
              <a:cs typeface="Arial"/>
            </a:endParaRPr>
          </a:p>
          <a:p>
            <a:pPr marL="698500" lvl="1" indent="-228600">
              <a:lnSpc>
                <a:spcPts val="2610"/>
              </a:lnSpc>
              <a:buChar char="•"/>
              <a:tabLst>
                <a:tab pos="698500" algn="l"/>
                <a:tab pos="699135" algn="l"/>
              </a:tabLst>
            </a:pPr>
            <a:r>
              <a:rPr sz="2200" spc="-95" dirty="0">
                <a:latin typeface="Arial"/>
                <a:cs typeface="Arial"/>
              </a:rPr>
              <a:t>Private </a:t>
            </a:r>
            <a:r>
              <a:rPr sz="2200" spc="-175" dirty="0">
                <a:latin typeface="Arial"/>
                <a:cs typeface="Arial"/>
              </a:rPr>
              <a:t>keys </a:t>
            </a:r>
            <a:r>
              <a:rPr sz="2200" spc="-100" dirty="0">
                <a:latin typeface="Arial"/>
                <a:cs typeface="Arial"/>
              </a:rPr>
              <a:t>are </a:t>
            </a:r>
            <a:r>
              <a:rPr sz="2200" spc="-70" dirty="0">
                <a:latin typeface="Arial"/>
                <a:cs typeface="Arial"/>
              </a:rPr>
              <a:t>stored </a:t>
            </a:r>
            <a:r>
              <a:rPr sz="2200" spc="-30" dirty="0">
                <a:latin typeface="Arial"/>
                <a:cs typeface="Arial"/>
              </a:rPr>
              <a:t>in </a:t>
            </a:r>
            <a:r>
              <a:rPr sz="2200" spc="-135" dirty="0">
                <a:latin typeface="Arial"/>
                <a:cs typeface="Arial"/>
              </a:rPr>
              <a:t>Azure </a:t>
            </a:r>
            <a:r>
              <a:rPr sz="2200" spc="-204" dirty="0">
                <a:latin typeface="Arial"/>
                <a:cs typeface="Arial"/>
              </a:rPr>
              <a:t>Key</a:t>
            </a:r>
            <a:r>
              <a:rPr sz="2200" spc="-175" dirty="0">
                <a:latin typeface="Arial"/>
                <a:cs typeface="Arial"/>
              </a:rPr>
              <a:t> </a:t>
            </a:r>
            <a:r>
              <a:rPr sz="2200" spc="-85" dirty="0">
                <a:latin typeface="Arial"/>
                <a:cs typeface="Arial"/>
              </a:rPr>
              <a:t>Vault.</a:t>
            </a:r>
            <a:endParaRPr sz="2200" dirty="0">
              <a:latin typeface="Arial"/>
              <a:cs typeface="Arial"/>
            </a:endParaRPr>
          </a:p>
          <a:p>
            <a:pPr marL="698500" marR="5080" lvl="1" indent="-228600">
              <a:lnSpc>
                <a:spcPct val="80000"/>
              </a:lnSpc>
              <a:spcBef>
                <a:spcPts val="515"/>
              </a:spcBef>
              <a:buChar char="•"/>
              <a:tabLst>
                <a:tab pos="698500" algn="l"/>
                <a:tab pos="699135" algn="l"/>
              </a:tabLst>
            </a:pPr>
            <a:r>
              <a:rPr sz="2200" spc="-114" dirty="0">
                <a:latin typeface="Arial"/>
                <a:cs typeface="Arial"/>
              </a:rPr>
              <a:t>Blockchain </a:t>
            </a:r>
            <a:r>
              <a:rPr sz="2200" spc="-100" dirty="0">
                <a:latin typeface="Arial"/>
                <a:cs typeface="Arial"/>
              </a:rPr>
              <a:t>Workbench </a:t>
            </a:r>
            <a:r>
              <a:rPr sz="2200" spc="-70" dirty="0">
                <a:latin typeface="Arial"/>
                <a:cs typeface="Arial"/>
              </a:rPr>
              <a:t>retrieves </a:t>
            </a:r>
            <a:r>
              <a:rPr sz="2200" spc="-30" dirty="0">
                <a:latin typeface="Arial"/>
                <a:cs typeface="Arial"/>
              </a:rPr>
              <a:t>the </a:t>
            </a:r>
            <a:r>
              <a:rPr sz="2200" spc="-60" dirty="0">
                <a:latin typeface="Arial"/>
                <a:cs typeface="Arial"/>
              </a:rPr>
              <a:t>appropriate private </a:t>
            </a:r>
            <a:r>
              <a:rPr sz="2200" spc="-150" dirty="0">
                <a:latin typeface="Arial"/>
                <a:cs typeface="Arial"/>
              </a:rPr>
              <a:t>key </a:t>
            </a:r>
            <a:r>
              <a:rPr sz="2200" spc="-25" dirty="0">
                <a:latin typeface="Arial"/>
                <a:cs typeface="Arial"/>
              </a:rPr>
              <a:t>from </a:t>
            </a:r>
            <a:r>
              <a:rPr sz="2200" spc="-204" dirty="0">
                <a:latin typeface="Arial"/>
                <a:cs typeface="Arial"/>
              </a:rPr>
              <a:t>Key </a:t>
            </a:r>
            <a:r>
              <a:rPr sz="2200" spc="-90" dirty="0">
                <a:latin typeface="Arial"/>
                <a:cs typeface="Arial"/>
              </a:rPr>
              <a:t>Vault </a:t>
            </a:r>
            <a:r>
              <a:rPr sz="2200" spc="-105" dirty="0">
                <a:latin typeface="Arial"/>
                <a:cs typeface="Arial"/>
              </a:rPr>
              <a:t>and</a:t>
            </a:r>
            <a:r>
              <a:rPr sz="2200" spc="-280" dirty="0">
                <a:latin typeface="Arial"/>
                <a:cs typeface="Arial"/>
              </a:rPr>
              <a:t> </a:t>
            </a:r>
            <a:r>
              <a:rPr sz="2200" spc="-155" dirty="0">
                <a:latin typeface="Arial"/>
                <a:cs typeface="Arial"/>
              </a:rPr>
              <a:t>signs  </a:t>
            </a:r>
            <a:r>
              <a:rPr sz="2200" spc="-30" dirty="0">
                <a:latin typeface="Arial"/>
                <a:cs typeface="Arial"/>
              </a:rPr>
              <a:t>the </a:t>
            </a:r>
            <a:r>
              <a:rPr sz="2200" spc="-65" dirty="0">
                <a:latin typeface="Arial"/>
                <a:cs typeface="Arial"/>
              </a:rPr>
              <a:t>transaction </a:t>
            </a:r>
            <a:r>
              <a:rPr sz="2200" spc="-70" dirty="0">
                <a:latin typeface="Arial"/>
                <a:cs typeface="Arial"/>
              </a:rPr>
              <a:t>outside </a:t>
            </a:r>
            <a:r>
              <a:rPr sz="2200" spc="-5" dirty="0">
                <a:latin typeface="Arial"/>
                <a:cs typeface="Arial"/>
              </a:rPr>
              <a:t>of </a:t>
            </a:r>
            <a:r>
              <a:rPr sz="2200" spc="-210" dirty="0">
                <a:latin typeface="Arial"/>
                <a:cs typeface="Arial"/>
              </a:rPr>
              <a:t>Key</a:t>
            </a:r>
            <a:r>
              <a:rPr sz="2200" spc="-415" dirty="0">
                <a:latin typeface="Arial"/>
                <a:cs typeface="Arial"/>
              </a:rPr>
              <a:t> </a:t>
            </a:r>
            <a:r>
              <a:rPr sz="2200" spc="-85" dirty="0">
                <a:latin typeface="Arial"/>
                <a:cs typeface="Arial"/>
              </a:rPr>
              <a:t>Vault.</a:t>
            </a:r>
            <a:endParaRPr sz="2200" dirty="0">
              <a:latin typeface="Arial"/>
              <a:cs typeface="Arial"/>
            </a:endParaRPr>
          </a:p>
          <a:p>
            <a:pPr marL="698500" lvl="1" indent="-228600">
              <a:lnSpc>
                <a:spcPts val="2615"/>
              </a:lnSpc>
              <a:buChar char="•"/>
              <a:tabLst>
                <a:tab pos="698500" algn="l"/>
                <a:tab pos="699135" algn="l"/>
              </a:tabLst>
            </a:pPr>
            <a:r>
              <a:rPr sz="2200" spc="-165" dirty="0">
                <a:latin typeface="Arial"/>
                <a:cs typeface="Arial"/>
              </a:rPr>
              <a:t>Once </a:t>
            </a:r>
            <a:r>
              <a:rPr sz="2200" spc="-114" dirty="0">
                <a:latin typeface="Arial"/>
                <a:cs typeface="Arial"/>
              </a:rPr>
              <a:t>signed, </a:t>
            </a:r>
            <a:r>
              <a:rPr sz="2200" spc="-30" dirty="0">
                <a:latin typeface="Arial"/>
                <a:cs typeface="Arial"/>
              </a:rPr>
              <a:t>the </a:t>
            </a:r>
            <a:r>
              <a:rPr sz="2200" spc="-65" dirty="0">
                <a:latin typeface="Arial"/>
                <a:cs typeface="Arial"/>
              </a:rPr>
              <a:t>transaction </a:t>
            </a:r>
            <a:r>
              <a:rPr sz="2200" spc="-114" dirty="0">
                <a:latin typeface="Arial"/>
                <a:cs typeface="Arial"/>
              </a:rPr>
              <a:t>is </a:t>
            </a:r>
            <a:r>
              <a:rPr sz="2200" spc="-90" dirty="0">
                <a:latin typeface="Arial"/>
                <a:cs typeface="Arial"/>
              </a:rPr>
              <a:t>sent </a:t>
            </a:r>
            <a:r>
              <a:rPr sz="2200" spc="10" dirty="0">
                <a:latin typeface="Arial"/>
                <a:cs typeface="Arial"/>
              </a:rPr>
              <a:t>to </a:t>
            </a:r>
            <a:r>
              <a:rPr sz="2200" spc="-65" dirty="0">
                <a:latin typeface="Arial"/>
                <a:cs typeface="Arial"/>
              </a:rPr>
              <a:t>transaction routers </a:t>
            </a:r>
            <a:r>
              <a:rPr sz="2200" spc="-105" dirty="0">
                <a:latin typeface="Arial"/>
                <a:cs typeface="Arial"/>
              </a:rPr>
              <a:t>and</a:t>
            </a:r>
            <a:r>
              <a:rPr sz="2200" spc="-415" dirty="0">
                <a:latin typeface="Arial"/>
                <a:cs typeface="Arial"/>
              </a:rPr>
              <a:t> </a:t>
            </a:r>
            <a:r>
              <a:rPr sz="2200" spc="-110" dirty="0">
                <a:latin typeface="Arial"/>
                <a:cs typeface="Arial"/>
              </a:rPr>
              <a:t>ledgers.</a:t>
            </a:r>
            <a:endParaRPr sz="2200" dirty="0">
              <a:latin typeface="Arial"/>
              <a:cs typeface="Arial"/>
            </a:endParaRPr>
          </a:p>
          <a:p>
            <a:pPr marL="241300" indent="-228600">
              <a:lnSpc>
                <a:spcPts val="3115"/>
              </a:lnSpc>
              <a:spcBef>
                <a:spcPts val="355"/>
              </a:spcBef>
              <a:buFont typeface="Arial"/>
              <a:buChar char="•"/>
              <a:tabLst>
                <a:tab pos="241935" algn="l"/>
              </a:tabLst>
            </a:pPr>
            <a:r>
              <a:rPr sz="2600" b="1" spc="-210" dirty="0">
                <a:latin typeface="Arial"/>
                <a:cs typeface="Arial"/>
              </a:rPr>
              <a:t>Transaction </a:t>
            </a:r>
            <a:r>
              <a:rPr sz="2600" b="1" spc="-170" dirty="0">
                <a:latin typeface="Arial"/>
                <a:cs typeface="Arial"/>
              </a:rPr>
              <a:t>routers </a:t>
            </a:r>
            <a:r>
              <a:rPr sz="2600" b="1" spc="-185" dirty="0">
                <a:latin typeface="Arial"/>
                <a:cs typeface="Arial"/>
              </a:rPr>
              <a:t>and</a:t>
            </a:r>
            <a:r>
              <a:rPr sz="2600" b="1" spc="-5" dirty="0">
                <a:latin typeface="Arial"/>
                <a:cs typeface="Arial"/>
              </a:rPr>
              <a:t> </a:t>
            </a:r>
            <a:r>
              <a:rPr sz="2600" b="1" spc="-215" dirty="0">
                <a:latin typeface="Arial"/>
                <a:cs typeface="Arial"/>
              </a:rPr>
              <a:t>ledgers</a:t>
            </a:r>
            <a:endParaRPr sz="2600" dirty="0">
              <a:latin typeface="Arial"/>
              <a:cs typeface="Arial"/>
            </a:endParaRPr>
          </a:p>
          <a:p>
            <a:pPr marL="698500" marR="686435" lvl="1" indent="-228600">
              <a:lnSpc>
                <a:spcPct val="80000"/>
              </a:lnSpc>
              <a:spcBef>
                <a:spcPts val="525"/>
              </a:spcBef>
              <a:buChar char="•"/>
              <a:tabLst>
                <a:tab pos="698500" algn="l"/>
                <a:tab pos="699135" algn="l"/>
              </a:tabLst>
            </a:pPr>
            <a:r>
              <a:rPr sz="2200" spc="-114" dirty="0">
                <a:latin typeface="Arial"/>
                <a:cs typeface="Arial"/>
              </a:rPr>
              <a:t>Transaction </a:t>
            </a:r>
            <a:r>
              <a:rPr sz="2200" spc="-65" dirty="0">
                <a:latin typeface="Arial"/>
                <a:cs typeface="Arial"/>
              </a:rPr>
              <a:t>routers </a:t>
            </a:r>
            <a:r>
              <a:rPr sz="2200" spc="-105" dirty="0">
                <a:latin typeface="Arial"/>
                <a:cs typeface="Arial"/>
              </a:rPr>
              <a:t>and </a:t>
            </a:r>
            <a:r>
              <a:rPr sz="2200" spc="-114" dirty="0">
                <a:latin typeface="Arial"/>
                <a:cs typeface="Arial"/>
              </a:rPr>
              <a:t>ledgers </a:t>
            </a:r>
            <a:r>
              <a:rPr sz="2200" spc="-100" dirty="0">
                <a:latin typeface="Arial"/>
                <a:cs typeface="Arial"/>
              </a:rPr>
              <a:t>take </a:t>
            </a:r>
            <a:r>
              <a:rPr sz="2200" spc="-120" dirty="0">
                <a:latin typeface="Arial"/>
                <a:cs typeface="Arial"/>
              </a:rPr>
              <a:t>signed </a:t>
            </a:r>
            <a:r>
              <a:rPr sz="2200" spc="-80" dirty="0">
                <a:latin typeface="Arial"/>
                <a:cs typeface="Arial"/>
              </a:rPr>
              <a:t>transactions </a:t>
            </a:r>
            <a:r>
              <a:rPr sz="2200" spc="-105" dirty="0">
                <a:latin typeface="Arial"/>
                <a:cs typeface="Arial"/>
              </a:rPr>
              <a:t>and </a:t>
            </a:r>
            <a:r>
              <a:rPr sz="2200" spc="-40" dirty="0">
                <a:latin typeface="Arial"/>
                <a:cs typeface="Arial"/>
              </a:rPr>
              <a:t>route them </a:t>
            </a:r>
            <a:r>
              <a:rPr sz="2200" spc="10" dirty="0">
                <a:latin typeface="Arial"/>
                <a:cs typeface="Arial"/>
              </a:rPr>
              <a:t>to</a:t>
            </a:r>
            <a:r>
              <a:rPr sz="2200" spc="-285" dirty="0">
                <a:latin typeface="Arial"/>
                <a:cs typeface="Arial"/>
              </a:rPr>
              <a:t> </a:t>
            </a:r>
            <a:r>
              <a:rPr sz="2200" spc="-30" dirty="0">
                <a:latin typeface="Arial"/>
                <a:cs typeface="Arial"/>
              </a:rPr>
              <a:t>the  </a:t>
            </a:r>
            <a:r>
              <a:rPr sz="2200" spc="-60" dirty="0">
                <a:latin typeface="Arial"/>
                <a:cs typeface="Arial"/>
              </a:rPr>
              <a:t>appropriate</a:t>
            </a:r>
            <a:r>
              <a:rPr sz="2200" spc="-140" dirty="0">
                <a:latin typeface="Arial"/>
                <a:cs typeface="Arial"/>
              </a:rPr>
              <a:t> </a:t>
            </a:r>
            <a:r>
              <a:rPr sz="2200" spc="-95" dirty="0">
                <a:latin typeface="Arial"/>
                <a:cs typeface="Arial"/>
              </a:rPr>
              <a:t>blockchain</a:t>
            </a:r>
            <a:endParaRPr sz="2200" dirty="0">
              <a:latin typeface="Arial"/>
              <a:cs typeface="Arial"/>
            </a:endParaRPr>
          </a:p>
          <a:p>
            <a:pPr marL="241300" indent="-228600">
              <a:lnSpc>
                <a:spcPts val="3115"/>
              </a:lnSpc>
              <a:spcBef>
                <a:spcPts val="355"/>
              </a:spcBef>
              <a:buFont typeface="Arial"/>
              <a:buChar char="•"/>
              <a:tabLst>
                <a:tab pos="241935" algn="l"/>
              </a:tabLst>
            </a:pPr>
            <a:r>
              <a:rPr sz="2600" b="1" spc="-409" dirty="0">
                <a:latin typeface="Arial"/>
                <a:cs typeface="Arial"/>
              </a:rPr>
              <a:t>DLT</a:t>
            </a:r>
            <a:r>
              <a:rPr sz="2600" b="1" spc="-160" dirty="0">
                <a:latin typeface="Arial"/>
                <a:cs typeface="Arial"/>
              </a:rPr>
              <a:t> watcher</a:t>
            </a:r>
            <a:endParaRPr sz="2600" dirty="0">
              <a:latin typeface="Arial"/>
              <a:cs typeface="Arial"/>
            </a:endParaRPr>
          </a:p>
          <a:p>
            <a:pPr marL="698500" marR="387985" lvl="1" indent="-228600">
              <a:lnSpc>
                <a:spcPts val="2110"/>
              </a:lnSpc>
              <a:spcBef>
                <a:spcPts val="509"/>
              </a:spcBef>
              <a:buChar char="•"/>
              <a:tabLst>
                <a:tab pos="698500" algn="l"/>
                <a:tab pos="699135" algn="l"/>
              </a:tabLst>
            </a:pPr>
            <a:r>
              <a:rPr sz="2200" spc="-200" dirty="0">
                <a:latin typeface="Arial"/>
                <a:cs typeface="Arial"/>
              </a:rPr>
              <a:t>A </a:t>
            </a:r>
            <a:r>
              <a:rPr sz="2200" spc="-40" dirty="0">
                <a:latin typeface="Arial"/>
                <a:cs typeface="Arial"/>
              </a:rPr>
              <a:t>distributed </a:t>
            </a:r>
            <a:r>
              <a:rPr sz="2200" spc="-85" dirty="0">
                <a:latin typeface="Arial"/>
                <a:cs typeface="Arial"/>
              </a:rPr>
              <a:t>ledger </a:t>
            </a:r>
            <a:r>
              <a:rPr sz="2200" spc="-80" dirty="0">
                <a:latin typeface="Arial"/>
                <a:cs typeface="Arial"/>
              </a:rPr>
              <a:t>technology </a:t>
            </a:r>
            <a:r>
              <a:rPr sz="2200" spc="-225" dirty="0">
                <a:latin typeface="Arial"/>
                <a:cs typeface="Arial"/>
              </a:rPr>
              <a:t>(DLT) </a:t>
            </a:r>
            <a:r>
              <a:rPr sz="2200" spc="-75" dirty="0">
                <a:latin typeface="Arial"/>
                <a:cs typeface="Arial"/>
              </a:rPr>
              <a:t>watcher </a:t>
            </a:r>
            <a:r>
              <a:rPr sz="2200" spc="-55" dirty="0">
                <a:latin typeface="Arial"/>
                <a:cs typeface="Arial"/>
              </a:rPr>
              <a:t>monitors </a:t>
            </a:r>
            <a:r>
              <a:rPr sz="2200" spc="-105" dirty="0">
                <a:latin typeface="Arial"/>
                <a:cs typeface="Arial"/>
              </a:rPr>
              <a:t>events </a:t>
            </a:r>
            <a:r>
              <a:rPr sz="2200" spc="-80" dirty="0">
                <a:latin typeface="Arial"/>
                <a:cs typeface="Arial"/>
              </a:rPr>
              <a:t>occurring </a:t>
            </a:r>
            <a:r>
              <a:rPr sz="2200" spc="-70" dirty="0">
                <a:latin typeface="Arial"/>
                <a:cs typeface="Arial"/>
              </a:rPr>
              <a:t>on </a:t>
            </a:r>
            <a:r>
              <a:rPr sz="2200" spc="-85" dirty="0">
                <a:latin typeface="Arial"/>
                <a:cs typeface="Arial"/>
              </a:rPr>
              <a:t>block  </a:t>
            </a:r>
            <a:r>
              <a:rPr sz="2200" spc="-120" dirty="0">
                <a:latin typeface="Arial"/>
                <a:cs typeface="Arial"/>
              </a:rPr>
              <a:t>chains </a:t>
            </a:r>
            <a:r>
              <a:rPr sz="2200" spc="-80" dirty="0">
                <a:latin typeface="Arial"/>
                <a:cs typeface="Arial"/>
              </a:rPr>
              <a:t>attached </a:t>
            </a:r>
            <a:r>
              <a:rPr sz="2200" spc="10" dirty="0">
                <a:latin typeface="Arial"/>
                <a:cs typeface="Arial"/>
              </a:rPr>
              <a:t>to </a:t>
            </a:r>
            <a:r>
              <a:rPr sz="2200" spc="-114" dirty="0">
                <a:latin typeface="Arial"/>
                <a:cs typeface="Arial"/>
              </a:rPr>
              <a:t>Blockchain</a:t>
            </a:r>
            <a:r>
              <a:rPr sz="2200" spc="-290" dirty="0">
                <a:latin typeface="Arial"/>
                <a:cs typeface="Arial"/>
              </a:rPr>
              <a:t> </a:t>
            </a:r>
            <a:r>
              <a:rPr sz="2200" spc="-95" dirty="0">
                <a:latin typeface="Arial"/>
                <a:cs typeface="Arial"/>
              </a:rPr>
              <a:t>Workbench.</a:t>
            </a:r>
            <a:endParaRPr sz="2200" dirty="0">
              <a:latin typeface="Arial"/>
              <a:cs typeface="Arial"/>
            </a:endParaRPr>
          </a:p>
        </p:txBody>
      </p:sp>
    </p:spTree>
    <p:extLst>
      <p:ext uri="{BB962C8B-B14F-4D97-AF65-F5344CB8AC3E}">
        <p14:creationId xmlns:p14="http://schemas.microsoft.com/office/powerpoint/2010/main" val="219210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280" dirty="0"/>
              <a:t>Azure </a:t>
            </a:r>
            <a:r>
              <a:rPr lang="en-SG" spc="-250" dirty="0"/>
              <a:t>Blockchain </a:t>
            </a:r>
            <a:r>
              <a:rPr lang="en-SG" spc="-215" dirty="0"/>
              <a:t>Workbench</a:t>
            </a:r>
            <a:r>
              <a:rPr lang="en-SG" spc="-240" dirty="0"/>
              <a:t> </a:t>
            </a:r>
            <a:r>
              <a:rPr lang="en-US" dirty="0"/>
              <a:t>Architecture</a:t>
            </a:r>
          </a:p>
        </p:txBody>
      </p:sp>
      <p:sp>
        <p:nvSpPr>
          <p:cNvPr id="3" name="object 3">
            <a:extLst>
              <a:ext uri="{FF2B5EF4-FFF2-40B4-BE49-F238E27FC236}">
                <a16:creationId xmlns:a16="http://schemas.microsoft.com/office/drawing/2014/main" id="{02B0EE27-AC42-4C10-B1D9-2CBF15279103}"/>
              </a:ext>
            </a:extLst>
          </p:cNvPr>
          <p:cNvSpPr txBox="1"/>
          <p:nvPr/>
        </p:nvSpPr>
        <p:spPr>
          <a:xfrm>
            <a:off x="916939" y="1569847"/>
            <a:ext cx="10176510" cy="4419600"/>
          </a:xfrm>
          <a:prstGeom prst="rect">
            <a:avLst/>
          </a:prstGeom>
        </p:spPr>
        <p:txBody>
          <a:bodyPr vert="horz" wrap="square" lIns="0" tIns="12065" rIns="0" bIns="0" rtlCol="0">
            <a:spAutoFit/>
          </a:bodyPr>
          <a:lstStyle/>
          <a:p>
            <a:pPr marL="241300" indent="-228600">
              <a:lnSpc>
                <a:spcPts val="2630"/>
              </a:lnSpc>
              <a:spcBef>
                <a:spcPts val="95"/>
              </a:spcBef>
              <a:buFont typeface="Arial"/>
              <a:buChar char="•"/>
              <a:tabLst>
                <a:tab pos="241300" algn="l"/>
                <a:tab pos="241935" algn="l"/>
              </a:tabLst>
            </a:pPr>
            <a:r>
              <a:rPr sz="2200" b="1" spc="-180" dirty="0">
                <a:latin typeface="Arial"/>
                <a:cs typeface="Arial"/>
              </a:rPr>
              <a:t>Azure </a:t>
            </a:r>
            <a:r>
              <a:rPr sz="2200" b="1" spc="-350" dirty="0">
                <a:latin typeface="Arial"/>
                <a:cs typeface="Arial"/>
              </a:rPr>
              <a:t>SQL</a:t>
            </a:r>
            <a:r>
              <a:rPr sz="2200" b="1" spc="-300" dirty="0">
                <a:latin typeface="Arial"/>
                <a:cs typeface="Arial"/>
              </a:rPr>
              <a:t> </a:t>
            </a:r>
            <a:r>
              <a:rPr sz="2200" b="1" spc="-160" dirty="0">
                <a:latin typeface="Arial"/>
                <a:cs typeface="Arial"/>
              </a:rPr>
              <a:t>database</a:t>
            </a:r>
            <a:endParaRPr sz="2200" dirty="0">
              <a:latin typeface="Arial"/>
              <a:cs typeface="Arial"/>
            </a:endParaRPr>
          </a:p>
          <a:p>
            <a:pPr marL="698500" marR="258445" lvl="1" indent="-228600">
              <a:lnSpc>
                <a:spcPts val="2110"/>
              </a:lnSpc>
              <a:spcBef>
                <a:spcPts val="500"/>
              </a:spcBef>
              <a:buChar char="•"/>
              <a:tabLst>
                <a:tab pos="698500" algn="l"/>
                <a:tab pos="699135" algn="l"/>
              </a:tabLst>
            </a:pPr>
            <a:r>
              <a:rPr sz="2200" spc="-165" dirty="0">
                <a:latin typeface="Arial"/>
                <a:cs typeface="Arial"/>
              </a:rPr>
              <a:t>The </a:t>
            </a:r>
            <a:r>
              <a:rPr sz="2200" spc="-130" dirty="0">
                <a:latin typeface="Arial"/>
                <a:cs typeface="Arial"/>
              </a:rPr>
              <a:t>Azure </a:t>
            </a:r>
            <a:r>
              <a:rPr sz="2200" spc="-335" dirty="0">
                <a:latin typeface="Arial"/>
                <a:cs typeface="Arial"/>
              </a:rPr>
              <a:t>SQL </a:t>
            </a:r>
            <a:r>
              <a:rPr sz="2200" spc="-125" dirty="0">
                <a:latin typeface="Arial"/>
                <a:cs typeface="Arial"/>
              </a:rPr>
              <a:t>database </a:t>
            </a:r>
            <a:r>
              <a:rPr sz="2200" spc="-80" dirty="0">
                <a:latin typeface="Arial"/>
                <a:cs typeface="Arial"/>
              </a:rPr>
              <a:t>attached </a:t>
            </a:r>
            <a:r>
              <a:rPr sz="2200" spc="10" dirty="0">
                <a:latin typeface="Arial"/>
                <a:cs typeface="Arial"/>
              </a:rPr>
              <a:t>to </a:t>
            </a:r>
            <a:r>
              <a:rPr sz="2200" spc="-114" dirty="0">
                <a:latin typeface="Arial"/>
                <a:cs typeface="Arial"/>
              </a:rPr>
              <a:t>Blockchain </a:t>
            </a:r>
            <a:r>
              <a:rPr sz="2200" spc="-100" dirty="0">
                <a:latin typeface="Arial"/>
                <a:cs typeface="Arial"/>
              </a:rPr>
              <a:t>Workbench stores </a:t>
            </a:r>
            <a:r>
              <a:rPr sz="2200" spc="-60" dirty="0">
                <a:latin typeface="Arial"/>
                <a:cs typeface="Arial"/>
              </a:rPr>
              <a:t>contract  </a:t>
            </a:r>
            <a:r>
              <a:rPr sz="2200" spc="-50" dirty="0">
                <a:latin typeface="Arial"/>
                <a:cs typeface="Arial"/>
              </a:rPr>
              <a:t>definitions, </a:t>
            </a:r>
            <a:r>
              <a:rPr sz="2200" spc="-60" dirty="0">
                <a:latin typeface="Arial"/>
                <a:cs typeface="Arial"/>
              </a:rPr>
              <a:t>configuration </a:t>
            </a:r>
            <a:r>
              <a:rPr sz="2200" spc="-80" dirty="0">
                <a:latin typeface="Arial"/>
                <a:cs typeface="Arial"/>
              </a:rPr>
              <a:t>metadata, </a:t>
            </a:r>
            <a:r>
              <a:rPr sz="2200" spc="-105" dirty="0">
                <a:latin typeface="Arial"/>
                <a:cs typeface="Arial"/>
              </a:rPr>
              <a:t>and </a:t>
            </a:r>
            <a:r>
              <a:rPr sz="2200" spc="-175" dirty="0">
                <a:latin typeface="Arial"/>
                <a:cs typeface="Arial"/>
              </a:rPr>
              <a:t>a </a:t>
            </a:r>
            <a:r>
              <a:rPr sz="2200" spc="-170" dirty="0">
                <a:latin typeface="Arial"/>
                <a:cs typeface="Arial"/>
              </a:rPr>
              <a:t>SQL-accessible </a:t>
            </a:r>
            <a:r>
              <a:rPr sz="2200" spc="-80" dirty="0">
                <a:latin typeface="Arial"/>
                <a:cs typeface="Arial"/>
              </a:rPr>
              <a:t>replica </a:t>
            </a:r>
            <a:r>
              <a:rPr sz="2200" spc="-10" dirty="0">
                <a:latin typeface="Arial"/>
                <a:cs typeface="Arial"/>
              </a:rPr>
              <a:t>of </a:t>
            </a:r>
            <a:r>
              <a:rPr sz="2200" spc="-90" dirty="0">
                <a:latin typeface="Arial"/>
                <a:cs typeface="Arial"/>
              </a:rPr>
              <a:t>data </a:t>
            </a:r>
            <a:r>
              <a:rPr sz="2200" spc="-75" dirty="0">
                <a:latin typeface="Arial"/>
                <a:cs typeface="Arial"/>
              </a:rPr>
              <a:t>stored </a:t>
            </a:r>
            <a:r>
              <a:rPr sz="2200" spc="-30" dirty="0">
                <a:latin typeface="Arial"/>
                <a:cs typeface="Arial"/>
              </a:rPr>
              <a:t>in  the</a:t>
            </a:r>
            <a:r>
              <a:rPr sz="2200" spc="-110" dirty="0">
                <a:latin typeface="Arial"/>
                <a:cs typeface="Arial"/>
              </a:rPr>
              <a:t> </a:t>
            </a:r>
            <a:r>
              <a:rPr sz="2200" spc="-95" dirty="0">
                <a:latin typeface="Arial"/>
                <a:cs typeface="Arial"/>
              </a:rPr>
              <a:t>blockchain.</a:t>
            </a:r>
            <a:endParaRPr sz="2200" dirty="0">
              <a:latin typeface="Arial"/>
              <a:cs typeface="Arial"/>
            </a:endParaRPr>
          </a:p>
          <a:p>
            <a:pPr marL="698500" marR="525145" lvl="1" indent="-228600">
              <a:lnSpc>
                <a:spcPct val="80000"/>
              </a:lnSpc>
              <a:spcBef>
                <a:spcPts val="515"/>
              </a:spcBef>
              <a:buChar char="•"/>
              <a:tabLst>
                <a:tab pos="698500" algn="l"/>
                <a:tab pos="699135" algn="l"/>
              </a:tabLst>
            </a:pPr>
            <a:r>
              <a:rPr sz="2200" spc="-150" dirty="0">
                <a:latin typeface="Arial"/>
                <a:cs typeface="Arial"/>
              </a:rPr>
              <a:t>This </a:t>
            </a:r>
            <a:r>
              <a:rPr sz="2200" spc="-90" dirty="0">
                <a:latin typeface="Arial"/>
                <a:cs typeface="Arial"/>
              </a:rPr>
              <a:t>data </a:t>
            </a:r>
            <a:r>
              <a:rPr sz="2200" spc="-150" dirty="0">
                <a:latin typeface="Arial"/>
                <a:cs typeface="Arial"/>
              </a:rPr>
              <a:t>can </a:t>
            </a:r>
            <a:r>
              <a:rPr sz="2200" spc="-105" dirty="0">
                <a:latin typeface="Arial"/>
                <a:cs typeface="Arial"/>
              </a:rPr>
              <a:t>easily be </a:t>
            </a:r>
            <a:r>
              <a:rPr sz="2200" spc="-70" dirty="0">
                <a:latin typeface="Arial"/>
                <a:cs typeface="Arial"/>
              </a:rPr>
              <a:t>queried, </a:t>
            </a:r>
            <a:r>
              <a:rPr sz="2200" spc="-100" dirty="0">
                <a:latin typeface="Arial"/>
                <a:cs typeface="Arial"/>
              </a:rPr>
              <a:t>visualized, </a:t>
            </a:r>
            <a:r>
              <a:rPr sz="2200" spc="-20" dirty="0">
                <a:latin typeface="Arial"/>
                <a:cs typeface="Arial"/>
              </a:rPr>
              <a:t>or </a:t>
            </a:r>
            <a:r>
              <a:rPr sz="2200" spc="-130" dirty="0">
                <a:latin typeface="Arial"/>
                <a:cs typeface="Arial"/>
              </a:rPr>
              <a:t>analyzed </a:t>
            </a:r>
            <a:r>
              <a:rPr sz="2200" spc="-95" dirty="0">
                <a:latin typeface="Arial"/>
                <a:cs typeface="Arial"/>
              </a:rPr>
              <a:t>by </a:t>
            </a:r>
            <a:r>
              <a:rPr sz="2200" spc="-45" dirty="0">
                <a:latin typeface="Arial"/>
                <a:cs typeface="Arial"/>
              </a:rPr>
              <a:t>directly </a:t>
            </a:r>
            <a:r>
              <a:rPr sz="2200" spc="-155" dirty="0">
                <a:latin typeface="Arial"/>
                <a:cs typeface="Arial"/>
              </a:rPr>
              <a:t>accessing </a:t>
            </a:r>
            <a:r>
              <a:rPr sz="2200" spc="-30" dirty="0">
                <a:latin typeface="Arial"/>
                <a:cs typeface="Arial"/>
              </a:rPr>
              <a:t>the  </a:t>
            </a:r>
            <a:r>
              <a:rPr sz="2200" spc="-114" dirty="0">
                <a:latin typeface="Arial"/>
                <a:cs typeface="Arial"/>
              </a:rPr>
              <a:t>database.</a:t>
            </a:r>
            <a:endParaRPr sz="2200" dirty="0">
              <a:latin typeface="Arial"/>
              <a:cs typeface="Arial"/>
            </a:endParaRPr>
          </a:p>
          <a:p>
            <a:pPr marL="698500" lvl="1" indent="-228600">
              <a:lnSpc>
                <a:spcPts val="2350"/>
              </a:lnSpc>
              <a:buChar char="•"/>
              <a:tabLst>
                <a:tab pos="698500" algn="l"/>
                <a:tab pos="699135" algn="l"/>
              </a:tabLst>
            </a:pPr>
            <a:r>
              <a:rPr sz="2200" spc="-150" dirty="0">
                <a:latin typeface="Arial"/>
                <a:cs typeface="Arial"/>
              </a:rPr>
              <a:t>This</a:t>
            </a:r>
            <a:r>
              <a:rPr sz="2200" spc="-105" dirty="0">
                <a:latin typeface="Arial"/>
                <a:cs typeface="Arial"/>
              </a:rPr>
              <a:t> </a:t>
            </a:r>
            <a:r>
              <a:rPr sz="2200" spc="-55" dirty="0">
                <a:latin typeface="Arial"/>
                <a:cs typeface="Arial"/>
              </a:rPr>
              <a:t>off-chain</a:t>
            </a:r>
            <a:r>
              <a:rPr sz="2200" spc="-120" dirty="0">
                <a:latin typeface="Arial"/>
                <a:cs typeface="Arial"/>
              </a:rPr>
              <a:t> </a:t>
            </a:r>
            <a:r>
              <a:rPr sz="2200" spc="-110" dirty="0">
                <a:latin typeface="Arial"/>
                <a:cs typeface="Arial"/>
              </a:rPr>
              <a:t>storage</a:t>
            </a:r>
            <a:r>
              <a:rPr sz="2200" spc="-95" dirty="0">
                <a:latin typeface="Arial"/>
                <a:cs typeface="Arial"/>
              </a:rPr>
              <a:t> </a:t>
            </a:r>
            <a:r>
              <a:rPr sz="2200" spc="-90" dirty="0">
                <a:latin typeface="Arial"/>
                <a:cs typeface="Arial"/>
              </a:rPr>
              <a:t>provides</a:t>
            </a:r>
            <a:r>
              <a:rPr sz="2200" spc="-130" dirty="0">
                <a:latin typeface="Arial"/>
                <a:cs typeface="Arial"/>
              </a:rPr>
              <a:t> </a:t>
            </a:r>
            <a:r>
              <a:rPr sz="2200" spc="-30" dirty="0">
                <a:latin typeface="Arial"/>
                <a:cs typeface="Arial"/>
              </a:rPr>
              <a:t>the</a:t>
            </a:r>
            <a:r>
              <a:rPr sz="2200" spc="-100" dirty="0">
                <a:latin typeface="Arial"/>
                <a:cs typeface="Arial"/>
              </a:rPr>
              <a:t> </a:t>
            </a:r>
            <a:r>
              <a:rPr sz="2200" spc="-30" dirty="0">
                <a:latin typeface="Arial"/>
                <a:cs typeface="Arial"/>
              </a:rPr>
              <a:t>ability</a:t>
            </a:r>
            <a:r>
              <a:rPr sz="2200" spc="-120" dirty="0">
                <a:latin typeface="Arial"/>
                <a:cs typeface="Arial"/>
              </a:rPr>
              <a:t> </a:t>
            </a:r>
            <a:r>
              <a:rPr sz="2200" spc="-10" dirty="0">
                <a:latin typeface="Arial"/>
                <a:cs typeface="Arial"/>
              </a:rPr>
              <a:t>for</a:t>
            </a:r>
            <a:r>
              <a:rPr sz="2200" spc="-110" dirty="0">
                <a:latin typeface="Arial"/>
                <a:cs typeface="Arial"/>
              </a:rPr>
              <a:t> </a:t>
            </a:r>
            <a:r>
              <a:rPr sz="2200" spc="-65" dirty="0">
                <a:latin typeface="Arial"/>
                <a:cs typeface="Arial"/>
              </a:rPr>
              <a:t>enterprise</a:t>
            </a:r>
            <a:r>
              <a:rPr sz="2200" spc="-85" dirty="0">
                <a:latin typeface="Arial"/>
                <a:cs typeface="Arial"/>
              </a:rPr>
              <a:t> </a:t>
            </a:r>
            <a:r>
              <a:rPr sz="2200" spc="-95" dirty="0">
                <a:latin typeface="Arial"/>
                <a:cs typeface="Arial"/>
              </a:rPr>
              <a:t>organizations</a:t>
            </a:r>
            <a:r>
              <a:rPr sz="2200" spc="-120" dirty="0">
                <a:latin typeface="Arial"/>
                <a:cs typeface="Arial"/>
              </a:rPr>
              <a:t> </a:t>
            </a:r>
            <a:r>
              <a:rPr sz="2200" spc="10" dirty="0">
                <a:latin typeface="Arial"/>
                <a:cs typeface="Arial"/>
              </a:rPr>
              <a:t>to</a:t>
            </a:r>
            <a:r>
              <a:rPr sz="2200" spc="-100" dirty="0">
                <a:latin typeface="Arial"/>
                <a:cs typeface="Arial"/>
              </a:rPr>
              <a:t> </a:t>
            </a:r>
            <a:r>
              <a:rPr sz="2200" spc="-75" dirty="0">
                <a:latin typeface="Arial"/>
                <a:cs typeface="Arial"/>
              </a:rPr>
              <a:t>query</a:t>
            </a:r>
            <a:r>
              <a:rPr sz="2200" spc="-105" dirty="0">
                <a:latin typeface="Arial"/>
                <a:cs typeface="Arial"/>
              </a:rPr>
              <a:t> </a:t>
            </a:r>
            <a:r>
              <a:rPr sz="2200" spc="-90" dirty="0">
                <a:latin typeface="Arial"/>
                <a:cs typeface="Arial"/>
              </a:rPr>
              <a:t>data</a:t>
            </a:r>
            <a:endParaRPr sz="2200" dirty="0">
              <a:latin typeface="Arial"/>
              <a:cs typeface="Arial"/>
            </a:endParaRPr>
          </a:p>
          <a:p>
            <a:pPr marL="698500">
              <a:lnSpc>
                <a:spcPts val="2375"/>
              </a:lnSpc>
            </a:pPr>
            <a:r>
              <a:rPr sz="2200" spc="-30" dirty="0">
                <a:latin typeface="Arial"/>
                <a:cs typeface="Arial"/>
              </a:rPr>
              <a:t>in </a:t>
            </a:r>
            <a:r>
              <a:rPr sz="2200" spc="-335" dirty="0">
                <a:latin typeface="Arial"/>
                <a:cs typeface="Arial"/>
              </a:rPr>
              <a:t>SQL </a:t>
            </a:r>
            <a:r>
              <a:rPr sz="2200" spc="-45" dirty="0">
                <a:latin typeface="Arial"/>
                <a:cs typeface="Arial"/>
              </a:rPr>
              <a:t>rather </a:t>
            </a:r>
            <a:r>
              <a:rPr sz="2200" spc="-50" dirty="0">
                <a:latin typeface="Arial"/>
                <a:cs typeface="Arial"/>
              </a:rPr>
              <a:t>than </a:t>
            </a:r>
            <a:r>
              <a:rPr sz="2200" spc="-35" dirty="0">
                <a:latin typeface="Arial"/>
                <a:cs typeface="Arial"/>
              </a:rPr>
              <a:t>in </a:t>
            </a:r>
            <a:r>
              <a:rPr sz="2200" spc="-175" dirty="0">
                <a:latin typeface="Arial"/>
                <a:cs typeface="Arial"/>
              </a:rPr>
              <a:t>a </a:t>
            </a:r>
            <a:r>
              <a:rPr sz="2200" spc="-95" dirty="0">
                <a:latin typeface="Arial"/>
                <a:cs typeface="Arial"/>
              </a:rPr>
              <a:t>blockchain</a:t>
            </a:r>
            <a:r>
              <a:rPr sz="2200" spc="-455" dirty="0">
                <a:latin typeface="Arial"/>
                <a:cs typeface="Arial"/>
              </a:rPr>
              <a:t> </a:t>
            </a:r>
            <a:r>
              <a:rPr sz="2200" spc="-114" dirty="0">
                <a:latin typeface="Arial"/>
                <a:cs typeface="Arial"/>
              </a:rPr>
              <a:t>ledger.</a:t>
            </a:r>
            <a:endParaRPr sz="2200" dirty="0">
              <a:latin typeface="Arial"/>
              <a:cs typeface="Arial"/>
            </a:endParaRPr>
          </a:p>
          <a:p>
            <a:pPr marL="241300" indent="-228600">
              <a:lnSpc>
                <a:spcPts val="2630"/>
              </a:lnSpc>
              <a:spcBef>
                <a:spcPts val="470"/>
              </a:spcBef>
              <a:buFont typeface="Arial"/>
              <a:buChar char="•"/>
              <a:tabLst>
                <a:tab pos="241300" algn="l"/>
                <a:tab pos="241935" algn="l"/>
              </a:tabLst>
            </a:pPr>
            <a:r>
              <a:rPr sz="2200" b="1" spc="-180" dirty="0">
                <a:latin typeface="Arial"/>
                <a:cs typeface="Arial"/>
              </a:rPr>
              <a:t>Azure</a:t>
            </a:r>
            <a:r>
              <a:rPr sz="2200" b="1" spc="-105" dirty="0">
                <a:latin typeface="Arial"/>
                <a:cs typeface="Arial"/>
              </a:rPr>
              <a:t> </a:t>
            </a:r>
            <a:r>
              <a:rPr sz="2200" b="1" spc="-190" dirty="0">
                <a:latin typeface="Arial"/>
                <a:cs typeface="Arial"/>
              </a:rPr>
              <a:t>Storage</a:t>
            </a:r>
            <a:endParaRPr sz="2200" dirty="0">
              <a:latin typeface="Arial"/>
              <a:cs typeface="Arial"/>
            </a:endParaRPr>
          </a:p>
          <a:p>
            <a:pPr marL="698500" lvl="1" indent="-228600">
              <a:lnSpc>
                <a:spcPts val="2630"/>
              </a:lnSpc>
              <a:buChar char="•"/>
              <a:tabLst>
                <a:tab pos="698500" algn="l"/>
                <a:tab pos="699135" algn="l"/>
              </a:tabLst>
            </a:pPr>
            <a:r>
              <a:rPr sz="2200" spc="-130" dirty="0">
                <a:latin typeface="Arial"/>
                <a:cs typeface="Arial"/>
              </a:rPr>
              <a:t>Azure </a:t>
            </a:r>
            <a:r>
              <a:rPr sz="2200" spc="-140" dirty="0">
                <a:latin typeface="Arial"/>
                <a:cs typeface="Arial"/>
              </a:rPr>
              <a:t>Storage </a:t>
            </a:r>
            <a:r>
              <a:rPr sz="2200" spc="-114" dirty="0">
                <a:latin typeface="Arial"/>
                <a:cs typeface="Arial"/>
              </a:rPr>
              <a:t>is </a:t>
            </a:r>
            <a:r>
              <a:rPr sz="2200" spc="-135" dirty="0">
                <a:latin typeface="Arial"/>
                <a:cs typeface="Arial"/>
              </a:rPr>
              <a:t>used </a:t>
            </a:r>
            <a:r>
              <a:rPr sz="2200" spc="10" dirty="0">
                <a:latin typeface="Arial"/>
                <a:cs typeface="Arial"/>
              </a:rPr>
              <a:t>to </a:t>
            </a:r>
            <a:r>
              <a:rPr sz="2200" spc="-75" dirty="0">
                <a:latin typeface="Arial"/>
                <a:cs typeface="Arial"/>
              </a:rPr>
              <a:t>store </a:t>
            </a:r>
            <a:r>
              <a:rPr sz="2200" spc="-80" dirty="0">
                <a:latin typeface="Arial"/>
                <a:cs typeface="Arial"/>
              </a:rPr>
              <a:t>contracts </a:t>
            </a:r>
            <a:r>
              <a:rPr sz="2200" spc="-105" dirty="0">
                <a:latin typeface="Arial"/>
                <a:cs typeface="Arial"/>
              </a:rPr>
              <a:t>and </a:t>
            </a:r>
            <a:r>
              <a:rPr sz="2200" spc="-80" dirty="0">
                <a:latin typeface="Arial"/>
                <a:cs typeface="Arial"/>
              </a:rPr>
              <a:t>metadata </a:t>
            </a:r>
            <a:r>
              <a:rPr sz="2200" spc="-120" dirty="0">
                <a:latin typeface="Arial"/>
                <a:cs typeface="Arial"/>
              </a:rPr>
              <a:t>associated </a:t>
            </a:r>
            <a:r>
              <a:rPr sz="2200" spc="10" dirty="0">
                <a:latin typeface="Arial"/>
                <a:cs typeface="Arial"/>
              </a:rPr>
              <a:t>with</a:t>
            </a:r>
            <a:r>
              <a:rPr sz="2200" spc="-220" dirty="0">
                <a:latin typeface="Arial"/>
                <a:cs typeface="Arial"/>
              </a:rPr>
              <a:t> </a:t>
            </a:r>
            <a:r>
              <a:rPr sz="2200" spc="-80" dirty="0">
                <a:latin typeface="Arial"/>
                <a:cs typeface="Arial"/>
              </a:rPr>
              <a:t>contracts.</a:t>
            </a:r>
            <a:endParaRPr sz="2200" dirty="0">
              <a:latin typeface="Arial"/>
              <a:cs typeface="Arial"/>
            </a:endParaRPr>
          </a:p>
          <a:p>
            <a:pPr marL="241300" indent="-228600">
              <a:lnSpc>
                <a:spcPts val="2630"/>
              </a:lnSpc>
              <a:spcBef>
                <a:spcPts val="470"/>
              </a:spcBef>
              <a:buFont typeface="Arial"/>
              <a:buChar char="•"/>
              <a:tabLst>
                <a:tab pos="241300" algn="l"/>
                <a:tab pos="241935" algn="l"/>
              </a:tabLst>
            </a:pPr>
            <a:r>
              <a:rPr sz="2200" b="1" spc="-114" dirty="0">
                <a:latin typeface="Arial"/>
                <a:cs typeface="Arial"/>
              </a:rPr>
              <a:t>Monitoring</a:t>
            </a:r>
            <a:endParaRPr sz="2200" dirty="0">
              <a:latin typeface="Arial"/>
              <a:cs typeface="Arial"/>
            </a:endParaRPr>
          </a:p>
          <a:p>
            <a:pPr marL="698500" marR="5080" lvl="1" indent="-228600">
              <a:lnSpc>
                <a:spcPct val="80000"/>
              </a:lnSpc>
              <a:spcBef>
                <a:spcPts val="515"/>
              </a:spcBef>
              <a:buChar char="•"/>
              <a:tabLst>
                <a:tab pos="698500" algn="l"/>
                <a:tab pos="699135" algn="l"/>
              </a:tabLst>
            </a:pPr>
            <a:r>
              <a:rPr sz="2200" spc="-105" dirty="0">
                <a:latin typeface="Arial"/>
                <a:cs typeface="Arial"/>
              </a:rPr>
              <a:t>Workbench </a:t>
            </a:r>
            <a:r>
              <a:rPr sz="2200" spc="-90" dirty="0">
                <a:latin typeface="Arial"/>
                <a:cs typeface="Arial"/>
              </a:rPr>
              <a:t>provides </a:t>
            </a:r>
            <a:r>
              <a:rPr sz="2200" spc="-65" dirty="0">
                <a:latin typeface="Arial"/>
                <a:cs typeface="Arial"/>
              </a:rPr>
              <a:t>application </a:t>
            </a:r>
            <a:r>
              <a:rPr sz="2200" spc="-95" dirty="0">
                <a:latin typeface="Arial"/>
                <a:cs typeface="Arial"/>
              </a:rPr>
              <a:t>logging </a:t>
            </a:r>
            <a:r>
              <a:rPr sz="2200" spc="-114" dirty="0">
                <a:latin typeface="Arial"/>
                <a:cs typeface="Arial"/>
              </a:rPr>
              <a:t>using </a:t>
            </a:r>
            <a:r>
              <a:rPr sz="2200" spc="-70" dirty="0">
                <a:latin typeface="Arial"/>
                <a:cs typeface="Arial"/>
              </a:rPr>
              <a:t>Application </a:t>
            </a:r>
            <a:r>
              <a:rPr sz="2200" spc="-95" dirty="0">
                <a:latin typeface="Arial"/>
                <a:cs typeface="Arial"/>
              </a:rPr>
              <a:t>Insights </a:t>
            </a:r>
            <a:r>
              <a:rPr sz="2200" spc="-105" dirty="0">
                <a:latin typeface="Arial"/>
                <a:cs typeface="Arial"/>
              </a:rPr>
              <a:t>and </a:t>
            </a:r>
            <a:r>
              <a:rPr sz="2200" spc="-130" dirty="0">
                <a:latin typeface="Arial"/>
                <a:cs typeface="Arial"/>
              </a:rPr>
              <a:t>Azure  </a:t>
            </a:r>
            <a:r>
              <a:rPr sz="2200" spc="-40" dirty="0">
                <a:latin typeface="Arial"/>
                <a:cs typeface="Arial"/>
              </a:rPr>
              <a:t>Monitor. </a:t>
            </a:r>
            <a:r>
              <a:rPr sz="2200" spc="-65" dirty="0">
                <a:latin typeface="Arial"/>
                <a:cs typeface="Arial"/>
              </a:rPr>
              <a:t>Application </a:t>
            </a:r>
            <a:r>
              <a:rPr sz="2200" spc="-95" dirty="0">
                <a:latin typeface="Arial"/>
                <a:cs typeface="Arial"/>
              </a:rPr>
              <a:t>Insights </a:t>
            </a:r>
            <a:r>
              <a:rPr sz="2200" spc="-114" dirty="0">
                <a:latin typeface="Arial"/>
                <a:cs typeface="Arial"/>
              </a:rPr>
              <a:t>is </a:t>
            </a:r>
            <a:r>
              <a:rPr sz="2200" spc="-135" dirty="0">
                <a:latin typeface="Arial"/>
                <a:cs typeface="Arial"/>
              </a:rPr>
              <a:t>used </a:t>
            </a:r>
            <a:r>
              <a:rPr sz="2200" spc="10" dirty="0">
                <a:latin typeface="Arial"/>
                <a:cs typeface="Arial"/>
              </a:rPr>
              <a:t>to </a:t>
            </a:r>
            <a:r>
              <a:rPr sz="2200" spc="-75" dirty="0">
                <a:latin typeface="Arial"/>
                <a:cs typeface="Arial"/>
              </a:rPr>
              <a:t>store </a:t>
            </a:r>
            <a:r>
              <a:rPr sz="2200" spc="-50" dirty="0">
                <a:latin typeface="Arial"/>
                <a:cs typeface="Arial"/>
              </a:rPr>
              <a:t>all </a:t>
            </a:r>
            <a:r>
              <a:rPr sz="2200" spc="-110" dirty="0">
                <a:latin typeface="Arial"/>
                <a:cs typeface="Arial"/>
              </a:rPr>
              <a:t>logged </a:t>
            </a:r>
            <a:r>
              <a:rPr sz="2200" spc="-35" dirty="0">
                <a:latin typeface="Arial"/>
                <a:cs typeface="Arial"/>
              </a:rPr>
              <a:t>information </a:t>
            </a:r>
            <a:r>
              <a:rPr sz="2200" spc="-25" dirty="0">
                <a:latin typeface="Arial"/>
                <a:cs typeface="Arial"/>
              </a:rPr>
              <a:t>from</a:t>
            </a:r>
            <a:r>
              <a:rPr sz="2200" spc="-455" dirty="0">
                <a:latin typeface="Arial"/>
                <a:cs typeface="Arial"/>
              </a:rPr>
              <a:t> </a:t>
            </a:r>
            <a:r>
              <a:rPr sz="2200" spc="-114" dirty="0">
                <a:latin typeface="Arial"/>
                <a:cs typeface="Arial"/>
              </a:rPr>
              <a:t>Blockchain  </a:t>
            </a:r>
            <a:r>
              <a:rPr sz="2200" spc="-100" dirty="0">
                <a:latin typeface="Arial"/>
                <a:cs typeface="Arial"/>
              </a:rPr>
              <a:t>Workbench </a:t>
            </a:r>
            <a:r>
              <a:rPr sz="2200" spc="-105" dirty="0">
                <a:latin typeface="Arial"/>
                <a:cs typeface="Arial"/>
              </a:rPr>
              <a:t>and </a:t>
            </a:r>
            <a:r>
              <a:rPr sz="2200" spc="-95" dirty="0">
                <a:latin typeface="Arial"/>
                <a:cs typeface="Arial"/>
              </a:rPr>
              <a:t>includes </a:t>
            </a:r>
            <a:r>
              <a:rPr sz="2200" spc="-70" dirty="0">
                <a:latin typeface="Arial"/>
                <a:cs typeface="Arial"/>
              </a:rPr>
              <a:t>errors, </a:t>
            </a:r>
            <a:r>
              <a:rPr sz="2200" spc="-90" dirty="0">
                <a:latin typeface="Arial"/>
                <a:cs typeface="Arial"/>
              </a:rPr>
              <a:t>warnings, </a:t>
            </a:r>
            <a:r>
              <a:rPr sz="2200" spc="-105" dirty="0">
                <a:latin typeface="Arial"/>
                <a:cs typeface="Arial"/>
              </a:rPr>
              <a:t>and </a:t>
            </a:r>
            <a:r>
              <a:rPr sz="2200" spc="-135" dirty="0">
                <a:latin typeface="Arial"/>
                <a:cs typeface="Arial"/>
              </a:rPr>
              <a:t>successful</a:t>
            </a:r>
            <a:r>
              <a:rPr sz="2200" spc="-229" dirty="0">
                <a:latin typeface="Arial"/>
                <a:cs typeface="Arial"/>
              </a:rPr>
              <a:t> </a:t>
            </a:r>
            <a:r>
              <a:rPr sz="2200" spc="-75" dirty="0">
                <a:latin typeface="Arial"/>
                <a:cs typeface="Arial"/>
              </a:rPr>
              <a:t>operations.</a:t>
            </a:r>
            <a:endParaRPr sz="2200" dirty="0">
              <a:latin typeface="Arial"/>
              <a:cs typeface="Arial"/>
            </a:endParaRPr>
          </a:p>
        </p:txBody>
      </p:sp>
    </p:spTree>
    <p:extLst>
      <p:ext uri="{BB962C8B-B14F-4D97-AF65-F5344CB8AC3E}">
        <p14:creationId xmlns:p14="http://schemas.microsoft.com/office/powerpoint/2010/main" val="280144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95" dirty="0"/>
              <a:t>Who </a:t>
            </a:r>
            <a:r>
              <a:rPr lang="en-US" spc="-254" dirty="0"/>
              <a:t>is </a:t>
            </a:r>
            <a:r>
              <a:rPr lang="en-US" spc="-245" dirty="0"/>
              <a:t>using </a:t>
            </a:r>
            <a:r>
              <a:rPr lang="en-US" spc="-280" dirty="0"/>
              <a:t>Azure </a:t>
            </a:r>
            <a:r>
              <a:rPr lang="en-US" spc="-250" dirty="0"/>
              <a:t>Blockchain</a:t>
            </a:r>
            <a:r>
              <a:rPr lang="en-US" spc="-185" dirty="0"/>
              <a:t> </a:t>
            </a:r>
            <a:r>
              <a:rPr lang="en-US" spc="-220" dirty="0"/>
              <a:t>Workbench</a:t>
            </a:r>
            <a:endParaRPr lang="en-US" dirty="0"/>
          </a:p>
        </p:txBody>
      </p:sp>
      <p:sp>
        <p:nvSpPr>
          <p:cNvPr id="3" name="object 3">
            <a:extLst>
              <a:ext uri="{FF2B5EF4-FFF2-40B4-BE49-F238E27FC236}">
                <a16:creationId xmlns:a16="http://schemas.microsoft.com/office/drawing/2014/main" id="{569E82CC-835A-4EC1-81D4-86948B722F49}"/>
              </a:ext>
            </a:extLst>
          </p:cNvPr>
          <p:cNvSpPr/>
          <p:nvPr/>
        </p:nvSpPr>
        <p:spPr>
          <a:xfrm>
            <a:off x="1520214" y="1238495"/>
            <a:ext cx="9396046" cy="51590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0841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938944-6D12-9640-BCE0-52112781CB01}"/>
              </a:ext>
            </a:extLst>
          </p:cNvPr>
          <p:cNvSpPr>
            <a:spLocks noGrp="1"/>
          </p:cNvSpPr>
          <p:nvPr>
            <p:ph type="title"/>
          </p:nvPr>
        </p:nvSpPr>
        <p:spPr>
          <a:xfrm>
            <a:off x="1189831" y="2186135"/>
            <a:ext cx="10056812" cy="2622256"/>
          </a:xfrm>
        </p:spPr>
        <p:txBody>
          <a:bodyPr/>
          <a:lstStyle/>
          <a:p>
            <a:r>
              <a:rPr lang="en-US" spc="-102" dirty="0">
                <a:solidFill>
                  <a:srgbClr val="FFFFFF"/>
                </a:solidFill>
                <a:cs typeface="Segoe UI Light" panose="020B0502040204020203" pitchFamily="34" charset="0"/>
              </a:rPr>
              <a:t>Azure Blockchain Development Kit</a:t>
            </a:r>
            <a:endParaRPr lang="en-US" dirty="0"/>
          </a:p>
        </p:txBody>
      </p:sp>
    </p:spTree>
    <p:extLst>
      <p:ext uri="{BB962C8B-B14F-4D97-AF65-F5344CB8AC3E}">
        <p14:creationId xmlns:p14="http://schemas.microsoft.com/office/powerpoint/2010/main" val="12753367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super mario bros 3">
            <a:extLst>
              <a:ext uri="{FF2B5EF4-FFF2-40B4-BE49-F238E27FC236}">
                <a16:creationId xmlns:a16="http://schemas.microsoft.com/office/drawing/2014/main" id="{066E638B-C367-4455-BC5C-7F29333E0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436475" cy="70277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333AE30-2F15-4A9A-9943-E452C21B9858}"/>
              </a:ext>
            </a:extLst>
          </p:cNvPr>
          <p:cNvSpPr/>
          <p:nvPr/>
        </p:nvSpPr>
        <p:spPr>
          <a:xfrm>
            <a:off x="0" y="0"/>
            <a:ext cx="8276433" cy="830997"/>
          </a:xfrm>
          <a:prstGeom prst="rect">
            <a:avLst/>
          </a:prstGeom>
        </p:spPr>
        <p:txBody>
          <a:bodyPr wrap="none">
            <a:spAutoFit/>
          </a:bodyPr>
          <a:lstStyle/>
          <a:p>
            <a:r>
              <a:rPr lang="en-US" sz="4800" spc="-102" dirty="0">
                <a:solidFill>
                  <a:schemeClr val="tx1">
                    <a:lumMod val="50000"/>
                  </a:schemeClr>
                </a:solidFill>
                <a:cs typeface="Segoe UI Light" panose="020B0502040204020203" pitchFamily="34" charset="0"/>
              </a:rPr>
              <a:t>Quiz: Which Super Mario is this?</a:t>
            </a:r>
            <a:endParaRPr lang="en-SG" sz="4800" dirty="0">
              <a:solidFill>
                <a:schemeClr val="tx1">
                  <a:lumMod val="50000"/>
                </a:schemeClr>
              </a:solidFill>
            </a:endParaRPr>
          </a:p>
        </p:txBody>
      </p:sp>
    </p:spTree>
    <p:extLst>
      <p:ext uri="{BB962C8B-B14F-4D97-AF65-F5344CB8AC3E}">
        <p14:creationId xmlns:p14="http://schemas.microsoft.com/office/powerpoint/2010/main" val="9095271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95" dirty="0"/>
              <a:t>Who </a:t>
            </a:r>
            <a:r>
              <a:rPr lang="en-US" spc="-254" dirty="0"/>
              <a:t>is </a:t>
            </a:r>
            <a:r>
              <a:rPr lang="en-US" spc="-245" dirty="0"/>
              <a:t>using </a:t>
            </a:r>
            <a:r>
              <a:rPr lang="en-US" spc="-280" dirty="0"/>
              <a:t>Azure </a:t>
            </a:r>
            <a:r>
              <a:rPr lang="en-US" spc="-250" dirty="0"/>
              <a:t>Blockchain</a:t>
            </a:r>
            <a:r>
              <a:rPr lang="en-US" spc="-185" dirty="0"/>
              <a:t> </a:t>
            </a:r>
            <a:r>
              <a:rPr lang="en-US" spc="-220" dirty="0"/>
              <a:t>Workbench</a:t>
            </a:r>
            <a:endParaRPr lang="en-US" dirty="0"/>
          </a:p>
        </p:txBody>
      </p:sp>
      <p:pic>
        <p:nvPicPr>
          <p:cNvPr id="5" name="Picture 4">
            <a:extLst>
              <a:ext uri="{FF2B5EF4-FFF2-40B4-BE49-F238E27FC236}">
                <a16:creationId xmlns:a16="http://schemas.microsoft.com/office/drawing/2014/main" id="{3130E3B3-59B9-4243-9747-DD26192A9CEA}"/>
              </a:ext>
            </a:extLst>
          </p:cNvPr>
          <p:cNvPicPr>
            <a:picLocks noChangeAspect="1"/>
          </p:cNvPicPr>
          <p:nvPr/>
        </p:nvPicPr>
        <p:blipFill>
          <a:blip r:embed="rId3"/>
          <a:stretch>
            <a:fillRect/>
          </a:stretch>
        </p:blipFill>
        <p:spPr>
          <a:xfrm>
            <a:off x="1" y="1"/>
            <a:ext cx="12397064" cy="6994524"/>
          </a:xfrm>
          <a:prstGeom prst="rect">
            <a:avLst/>
          </a:prstGeom>
        </p:spPr>
      </p:pic>
    </p:spTree>
    <p:extLst>
      <p:ext uri="{BB962C8B-B14F-4D97-AF65-F5344CB8AC3E}">
        <p14:creationId xmlns:p14="http://schemas.microsoft.com/office/powerpoint/2010/main" val="215269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 y="4156074"/>
            <a:ext cx="12789877" cy="2256449"/>
          </a:xfrm>
        </p:spPr>
        <p:txBody>
          <a:bodyPr/>
          <a:lstStyle/>
          <a:p>
            <a:pPr marL="900000" indent="-228600">
              <a:spcAft>
                <a:spcPts val="1200"/>
              </a:spcAft>
            </a:pPr>
            <a:r>
              <a:rPr lang="en-US" sz="3600" kern="0" dirty="0">
                <a:cs typeface="Segoe UI Semibold" panose="020B0702040204020203" pitchFamily="34" charset="0"/>
              </a:rPr>
              <a:t>https://github.com/Xamariners/AzureBlockchainDevToolkit</a:t>
            </a:r>
            <a:endParaRPr lang="en-US" sz="3600" dirty="0"/>
          </a:p>
        </p:txBody>
      </p:sp>
      <p:sp>
        <p:nvSpPr>
          <p:cNvPr id="7" name="Title 3"/>
          <p:cNvSpPr>
            <a:spLocks noGrp="1"/>
          </p:cNvSpPr>
          <p:nvPr>
            <p:ph type="title" idx="4294967295"/>
          </p:nvPr>
        </p:nvSpPr>
        <p:spPr>
          <a:xfrm>
            <a:off x="574158" y="271849"/>
            <a:ext cx="12051596" cy="3590274"/>
          </a:xfrm>
        </p:spPr>
        <p:txBody>
          <a:bodyPr/>
          <a:lstStyle/>
          <a:p>
            <a:r>
              <a:rPr lang="en-US" sz="6600" dirty="0"/>
              <a:t>Mobile and IoT fun with Azure Blockchain Development Kit</a:t>
            </a:r>
            <a:br>
              <a:rPr lang="en-US" sz="6600" dirty="0"/>
            </a:br>
            <a:r>
              <a:rPr lang="en-US" sz="4000" dirty="0">
                <a:solidFill>
                  <a:srgbClr val="C1D545"/>
                </a:solidFill>
              </a:rPr>
              <a:t>#gab2019</a:t>
            </a:r>
            <a:endParaRPr lang="en-US" sz="6600" dirty="0">
              <a:solidFill>
                <a:srgbClr val="C1D545"/>
              </a:solidFill>
            </a:endParaRPr>
          </a:p>
        </p:txBody>
      </p:sp>
      <p:pic>
        <p:nvPicPr>
          <p:cNvPr id="4" name="Picture 3">
            <a:extLst>
              <a:ext uri="{FF2B5EF4-FFF2-40B4-BE49-F238E27FC236}">
                <a16:creationId xmlns:a16="http://schemas.microsoft.com/office/drawing/2014/main" id="{C68BBDB0-BB11-E54C-8DEF-7803F046CB27}"/>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backgroundMark x1="28500" y1="14000" x2="28500" y2="14000"/>
                        <a14:backgroundMark x1="37250" y1="19500" x2="37250" y2="19500"/>
                        <a14:backgroundMark x1="37250" y1="19500" x2="37250" y2="19500"/>
                      </a14:backgroundRemoval>
                    </a14:imgEffect>
                  </a14:imgLayer>
                </a14:imgProps>
              </a:ext>
            </a:extLst>
          </a:blip>
          <a:stretch>
            <a:fillRect/>
          </a:stretch>
        </p:blipFill>
        <p:spPr>
          <a:xfrm>
            <a:off x="442426" y="4854370"/>
            <a:ext cx="624092" cy="624092"/>
          </a:xfrm>
          <a:prstGeom prst="rect">
            <a:avLst/>
          </a:prstGeom>
        </p:spPr>
      </p:pic>
      <p:pic>
        <p:nvPicPr>
          <p:cNvPr id="11" name="Picture 10">
            <a:extLst>
              <a:ext uri="{FF2B5EF4-FFF2-40B4-BE49-F238E27FC236}">
                <a16:creationId xmlns:a16="http://schemas.microsoft.com/office/drawing/2014/main" id="{98C7BBB6-DA0F-6342-8EF6-3EAF5FDB116B}"/>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8730" r="91429">
                        <a14:foregroundMark x1="89206" y1="78254" x2="91429" y2="81587"/>
                        <a14:foregroundMark x1="31884" y1="32751" x2="46825" y2="20000"/>
                        <a14:foregroundMark x1="28413" y1="35714" x2="31027" y2="33483"/>
                        <a14:foregroundMark x1="46825" y1="20000" x2="45556" y2="32063"/>
                        <a14:foregroundMark x1="45556" y1="32063" x2="29524" y2="66667"/>
                        <a14:foregroundMark x1="29524" y1="66667" x2="22552" y2="73385"/>
                        <a14:foregroundMark x1="9554" y1="73192" x2="32063" y2="30317"/>
                        <a14:foregroundMark x1="30585" y1="33609" x2="25079" y2="45873"/>
                        <a14:foregroundMark x1="25079" y1="45873" x2="36508" y2="32857"/>
                        <a14:foregroundMark x1="36508" y1="32857" x2="30159" y2="47460"/>
                        <a14:foregroundMark x1="30159" y1="47460" x2="39524" y2="35238"/>
                        <a14:foregroundMark x1="39524" y1="35238" x2="31270" y2="54286"/>
                        <a14:foregroundMark x1="31270" y1="54286" x2="43810" y2="27778"/>
                        <a14:foregroundMark x1="43810" y1="27778" x2="24603" y2="62063"/>
                        <a14:foregroundMark x1="24603" y1="62063" x2="16984" y2="66984"/>
                        <a14:backgroundMark x1="6349" y1="75556" x2="18413" y2="75079"/>
                        <a14:backgroundMark x1="18413" y1="75079" x2="22540" y2="75873"/>
                        <a14:backgroundMark x1="26667" y1="36032" x2="31746" y2="30317"/>
                        <a14:backgroundMark x1="31746" y1="31270" x2="32857" y2="30952"/>
                      </a14:backgroundRemoval>
                    </a14:imgEffect>
                  </a14:imgLayer>
                </a14:imgProps>
              </a:ext>
            </a:extLst>
          </a:blip>
          <a:stretch>
            <a:fillRect/>
          </a:stretch>
        </p:blipFill>
        <p:spPr>
          <a:xfrm>
            <a:off x="506002" y="4259262"/>
            <a:ext cx="515395" cy="515395"/>
          </a:xfrm>
          <a:prstGeom prst="rect">
            <a:avLst/>
          </a:prstGeom>
        </p:spPr>
      </p:pic>
      <p:sp>
        <p:nvSpPr>
          <p:cNvPr id="6" name="Text Placeholder 4">
            <a:extLst>
              <a:ext uri="{FF2B5EF4-FFF2-40B4-BE49-F238E27FC236}">
                <a16:creationId xmlns:a16="http://schemas.microsoft.com/office/drawing/2014/main" id="{BBA72BCE-D3C7-5147-AAEF-8558C68A7458}"/>
              </a:ext>
            </a:extLst>
          </p:cNvPr>
          <p:cNvSpPr txBox="1">
            <a:spLocks/>
          </p:cNvSpPr>
          <p:nvPr/>
        </p:nvSpPr>
        <p:spPr bwMode="auto">
          <a:xfrm>
            <a:off x="340937" y="4163904"/>
            <a:ext cx="6402388" cy="2160365"/>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20130">
                      <a:schemeClr val="tx1"/>
                    </a:gs>
                    <a:gs pos="57576">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00000" indent="-228600">
              <a:spcAft>
                <a:spcPts val="1200"/>
              </a:spcAft>
            </a:pPr>
            <a:endParaRPr lang="en-US" sz="3600" dirty="0"/>
          </a:p>
        </p:txBody>
      </p:sp>
      <p:sp>
        <p:nvSpPr>
          <p:cNvPr id="2" name="TextBox 1">
            <a:extLst>
              <a:ext uri="{FF2B5EF4-FFF2-40B4-BE49-F238E27FC236}">
                <a16:creationId xmlns:a16="http://schemas.microsoft.com/office/drawing/2014/main" id="{E775EA67-55CF-3943-8D9E-653812D47C59}"/>
              </a:ext>
            </a:extLst>
          </p:cNvPr>
          <p:cNvSpPr txBox="1"/>
          <p:nvPr/>
        </p:nvSpPr>
        <p:spPr>
          <a:xfrm>
            <a:off x="934676" y="4760800"/>
            <a:ext cx="2767424" cy="794064"/>
          </a:xfrm>
          <a:prstGeom prst="rect">
            <a:avLst/>
          </a:prstGeom>
          <a:noFill/>
        </p:spPr>
        <p:txBody>
          <a:bodyPr wrap="none" lIns="182880" tIns="146304" rIns="182880" bIns="146304" rtlCol="0">
            <a:spAutoFit/>
          </a:bodyPr>
          <a:lstStyle/>
          <a:p>
            <a:pPr>
              <a:lnSpc>
                <a:spcPct val="90000"/>
              </a:lnSpc>
              <a:spcAft>
                <a:spcPts val="600"/>
              </a:spcAft>
            </a:pPr>
            <a:r>
              <a:rPr lang="en-US" sz="3600" kern="0" dirty="0">
                <a:cs typeface="Segoe UI Semibold" panose="020B0702040204020203" pitchFamily="34" charset="0"/>
              </a:rPr>
              <a:t>@</a:t>
            </a:r>
            <a:r>
              <a:rPr lang="en-US" sz="3600" kern="0" dirty="0" err="1">
                <a:cs typeface="Segoe UI Semibold" panose="020B0702040204020203" pitchFamily="34" charset="0"/>
              </a:rPr>
              <a:t>xamariner</a:t>
            </a:r>
            <a:endParaRPr lang="en-US" sz="3600" dirty="0"/>
          </a:p>
        </p:txBody>
      </p:sp>
      <p:pic>
        <p:nvPicPr>
          <p:cNvPr id="9" name="Picture 8">
            <a:extLst>
              <a:ext uri="{FF2B5EF4-FFF2-40B4-BE49-F238E27FC236}">
                <a16:creationId xmlns:a16="http://schemas.microsoft.com/office/drawing/2014/main" id="{9DFD778C-97A4-2F41-A2AA-48E950617277}"/>
              </a:ext>
            </a:extLst>
          </p:cNvPr>
          <p:cNvPicPr>
            <a:picLocks noChangeAspect="1"/>
          </p:cNvPicPr>
          <p:nvPr/>
        </p:nvPicPr>
        <p:blipFill>
          <a:blip r:embed="rId5"/>
          <a:stretch>
            <a:fillRect/>
          </a:stretch>
        </p:blipFill>
        <p:spPr>
          <a:xfrm flipH="1">
            <a:off x="325678" y="5879867"/>
            <a:ext cx="857587" cy="482392"/>
          </a:xfrm>
          <a:prstGeom prst="rect">
            <a:avLst/>
          </a:prstGeom>
        </p:spPr>
      </p:pic>
      <p:sp>
        <p:nvSpPr>
          <p:cNvPr id="10" name="TextBox 9">
            <a:extLst>
              <a:ext uri="{FF2B5EF4-FFF2-40B4-BE49-F238E27FC236}">
                <a16:creationId xmlns:a16="http://schemas.microsoft.com/office/drawing/2014/main" id="{28A169BC-0CB7-E942-9EEE-391DAE766138}"/>
              </a:ext>
            </a:extLst>
          </p:cNvPr>
          <p:cNvSpPr txBox="1"/>
          <p:nvPr/>
        </p:nvSpPr>
        <p:spPr>
          <a:xfrm>
            <a:off x="990510" y="5730908"/>
            <a:ext cx="5502108" cy="794064"/>
          </a:xfrm>
          <a:prstGeom prst="rect">
            <a:avLst/>
          </a:prstGeom>
          <a:noFill/>
        </p:spPr>
        <p:txBody>
          <a:bodyPr wrap="square" lIns="182880" tIns="146304" rIns="182880" bIns="146304" rtlCol="0">
            <a:spAutoFit/>
          </a:bodyPr>
          <a:lstStyle/>
          <a:p>
            <a:pPr>
              <a:lnSpc>
                <a:spcPct val="90000"/>
              </a:lnSpc>
              <a:spcAft>
                <a:spcPts val="600"/>
              </a:spcAft>
            </a:pPr>
            <a:r>
              <a:rPr lang="en-US" sz="3600" kern="0" dirty="0">
                <a:cs typeface="Segoe UI Semibold" panose="020B0702040204020203" pitchFamily="34" charset="0"/>
              </a:rPr>
              <a:t>SSIDNAME / PASSWORD</a:t>
            </a:r>
            <a:endParaRPr lang="en-US" sz="3600" dirty="0"/>
          </a:p>
        </p:txBody>
      </p:sp>
      <p:pic>
        <p:nvPicPr>
          <p:cNvPr id="12" name="Picture 2" descr="https://global.azurebootcamp.net/wp-content/uploads/2018/09/logo-2019-250x222.png">
            <a:extLst>
              <a:ext uri="{FF2B5EF4-FFF2-40B4-BE49-F238E27FC236}">
                <a16:creationId xmlns:a16="http://schemas.microsoft.com/office/drawing/2014/main" id="{CA2CD29F-D002-4516-8429-45551877B0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5551" y="5582345"/>
            <a:ext cx="1653904" cy="146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938944-6D12-9640-BCE0-52112781CB01}"/>
              </a:ext>
            </a:extLst>
          </p:cNvPr>
          <p:cNvSpPr>
            <a:spLocks noGrp="1"/>
          </p:cNvSpPr>
          <p:nvPr>
            <p:ph type="title"/>
          </p:nvPr>
        </p:nvSpPr>
        <p:spPr>
          <a:xfrm>
            <a:off x="1189831" y="2795532"/>
            <a:ext cx="10056812" cy="1403461"/>
          </a:xfrm>
        </p:spPr>
        <p:txBody>
          <a:bodyPr/>
          <a:lstStyle/>
          <a:p>
            <a:r>
              <a:rPr lang="en-US" spc="-102" dirty="0">
                <a:solidFill>
                  <a:srgbClr val="FFFFFF"/>
                </a:solidFill>
                <a:cs typeface="Segoe UI Light" panose="020B0502040204020203" pitchFamily="34" charset="0"/>
              </a:rPr>
              <a:t>DEMO</a:t>
            </a:r>
            <a:endParaRPr lang="en-US" dirty="0"/>
          </a:p>
        </p:txBody>
      </p:sp>
    </p:spTree>
    <p:extLst>
      <p:ext uri="{BB962C8B-B14F-4D97-AF65-F5344CB8AC3E}">
        <p14:creationId xmlns:p14="http://schemas.microsoft.com/office/powerpoint/2010/main" val="18874439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Refrigerated Transportation</a:t>
            </a:r>
          </a:p>
        </p:txBody>
      </p:sp>
      <p:pic>
        <p:nvPicPr>
          <p:cNvPr id="5122" name="Picture 2" descr="visualization of supply chain">
            <a:extLst>
              <a:ext uri="{FF2B5EF4-FFF2-40B4-BE49-F238E27FC236}">
                <a16:creationId xmlns:a16="http://schemas.microsoft.com/office/drawing/2014/main" id="{E3874786-717C-4900-9D67-2E6158245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725" y="2068513"/>
            <a:ext cx="74390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53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Application Roles </a:t>
            </a:r>
          </a:p>
        </p:txBody>
      </p:sp>
      <p:graphicFrame>
        <p:nvGraphicFramePr>
          <p:cNvPr id="3" name="Table 2">
            <a:extLst>
              <a:ext uri="{FF2B5EF4-FFF2-40B4-BE49-F238E27FC236}">
                <a16:creationId xmlns:a16="http://schemas.microsoft.com/office/drawing/2014/main" id="{DDA27DD5-BC7E-4659-AEBA-937EC70AEE2A}"/>
              </a:ext>
            </a:extLst>
          </p:cNvPr>
          <p:cNvGraphicFramePr>
            <a:graphicFrameLocks noGrp="1"/>
          </p:cNvGraphicFramePr>
          <p:nvPr>
            <p:extLst>
              <p:ext uri="{D42A27DB-BD31-4B8C-83A1-F6EECF244321}">
                <p14:modId xmlns:p14="http://schemas.microsoft.com/office/powerpoint/2010/main" val="596582628"/>
              </p:ext>
            </p:extLst>
          </p:nvPr>
        </p:nvGraphicFramePr>
        <p:xfrm>
          <a:off x="549275" y="1685575"/>
          <a:ext cx="11627708" cy="4690512"/>
        </p:xfrm>
        <a:graphic>
          <a:graphicData uri="http://schemas.openxmlformats.org/drawingml/2006/table">
            <a:tbl>
              <a:tblPr/>
              <a:tblGrid>
                <a:gridCol w="3034184">
                  <a:extLst>
                    <a:ext uri="{9D8B030D-6E8A-4147-A177-3AD203B41FA5}">
                      <a16:colId xmlns:a16="http://schemas.microsoft.com/office/drawing/2014/main" val="1348834668"/>
                    </a:ext>
                  </a:extLst>
                </a:gridCol>
                <a:gridCol w="8593524">
                  <a:extLst>
                    <a:ext uri="{9D8B030D-6E8A-4147-A177-3AD203B41FA5}">
                      <a16:colId xmlns:a16="http://schemas.microsoft.com/office/drawing/2014/main" val="3928912821"/>
                    </a:ext>
                  </a:extLst>
                </a:gridCol>
              </a:tblGrid>
              <a:tr h="387848">
                <a:tc>
                  <a:txBody>
                    <a:bodyPr/>
                    <a:lstStyle/>
                    <a:p>
                      <a:r>
                        <a:rPr lang="en-SG" sz="2000" b="1">
                          <a:effectLst/>
                        </a:rPr>
                        <a:t>Name</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SG" sz="2000" b="1" dirty="0">
                          <a:effectLst/>
                        </a:rPr>
                        <a:t>Description</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832634501"/>
                  </a:ext>
                </a:extLst>
              </a:tr>
              <a:tr h="607486">
                <a:tc>
                  <a:txBody>
                    <a:bodyPr/>
                    <a:lstStyle/>
                    <a:p>
                      <a:r>
                        <a:rPr lang="en-SG" sz="2000">
                          <a:effectLst/>
                        </a:rPr>
                        <a:t>InitiatingCounterParty</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2000">
                          <a:effectLst/>
                        </a:rPr>
                        <a:t>The first participant in the supply chain.</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044631859"/>
                  </a:ext>
                </a:extLst>
              </a:tr>
              <a:tr h="860533">
                <a:tc>
                  <a:txBody>
                    <a:bodyPr/>
                    <a:lstStyle/>
                    <a:p>
                      <a:r>
                        <a:rPr lang="en-SG" sz="2000">
                          <a:effectLst/>
                        </a:rPr>
                        <a:t>Counterparty</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2000" dirty="0">
                          <a:effectLst/>
                        </a:rPr>
                        <a:t>A party to whom responsibility for a product has been assigned. For example, a shipper</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675434007"/>
                  </a:ext>
                </a:extLst>
              </a:tr>
              <a:tr h="1113579">
                <a:tc>
                  <a:txBody>
                    <a:bodyPr/>
                    <a:lstStyle/>
                    <a:p>
                      <a:r>
                        <a:rPr lang="en-SG" sz="2000" dirty="0">
                          <a:effectLst/>
                        </a:rPr>
                        <a:t>Device</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2000" dirty="0">
                          <a:effectLst/>
                        </a:rPr>
                        <a:t>A device used to monitor the temperature and humidity of the environment the good(s) are being shipped in.</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20630217"/>
                  </a:ext>
                </a:extLst>
              </a:tr>
              <a:tr h="860533">
                <a:tc>
                  <a:txBody>
                    <a:bodyPr/>
                    <a:lstStyle/>
                    <a:p>
                      <a:r>
                        <a:rPr lang="en-SG" sz="2000">
                          <a:effectLst/>
                        </a:rPr>
                        <a:t>Owner</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2000" dirty="0">
                          <a:effectLst/>
                        </a:rPr>
                        <a:t>The organization that owns the product being transported. For example, a manufacturer</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765508582"/>
                  </a:ext>
                </a:extLst>
              </a:tr>
              <a:tr h="860533">
                <a:tc>
                  <a:txBody>
                    <a:bodyPr/>
                    <a:lstStyle/>
                    <a:p>
                      <a:r>
                        <a:rPr lang="en-SG" sz="2000">
                          <a:effectLst/>
                        </a:rPr>
                        <a:t>Observer</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2000" dirty="0">
                          <a:effectLst/>
                        </a:rPr>
                        <a:t>The individual or organization monitoring the supply chain. For example, a government agency</a:t>
                      </a:r>
                    </a:p>
                  </a:txBody>
                  <a:tcPr marL="59538" marR="59538" marT="27479" marB="274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622270048"/>
                  </a:ext>
                </a:extLst>
              </a:tr>
            </a:tbl>
          </a:graphicData>
        </a:graphic>
      </p:graphicFrame>
    </p:spTree>
    <p:extLst>
      <p:ext uri="{BB962C8B-B14F-4D97-AF65-F5344CB8AC3E}">
        <p14:creationId xmlns:p14="http://schemas.microsoft.com/office/powerpoint/2010/main" val="19407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92082"/>
            <a:ext cx="11887200" cy="946413"/>
          </a:xfrm>
        </p:spPr>
        <p:txBody>
          <a:bodyPr/>
          <a:lstStyle/>
          <a:p>
            <a:r>
              <a:rPr lang="en-SG" b="1" dirty="0"/>
              <a:t>States</a:t>
            </a:r>
          </a:p>
        </p:txBody>
      </p:sp>
      <p:graphicFrame>
        <p:nvGraphicFramePr>
          <p:cNvPr id="4" name="Table 3">
            <a:extLst>
              <a:ext uri="{FF2B5EF4-FFF2-40B4-BE49-F238E27FC236}">
                <a16:creationId xmlns:a16="http://schemas.microsoft.com/office/drawing/2014/main" id="{24FE530B-70B0-49B0-A565-5459CE8A3848}"/>
              </a:ext>
            </a:extLst>
          </p:cNvPr>
          <p:cNvGraphicFramePr>
            <a:graphicFrameLocks noGrp="1"/>
          </p:cNvGraphicFramePr>
          <p:nvPr>
            <p:extLst>
              <p:ext uri="{D42A27DB-BD31-4B8C-83A1-F6EECF244321}">
                <p14:modId xmlns:p14="http://schemas.microsoft.com/office/powerpoint/2010/main" val="3832371182"/>
              </p:ext>
            </p:extLst>
          </p:nvPr>
        </p:nvGraphicFramePr>
        <p:xfrm>
          <a:off x="549275" y="1769836"/>
          <a:ext cx="10750380" cy="4643321"/>
        </p:xfrm>
        <a:graphic>
          <a:graphicData uri="http://schemas.openxmlformats.org/drawingml/2006/table">
            <a:tbl>
              <a:tblPr/>
              <a:tblGrid>
                <a:gridCol w="2829698">
                  <a:extLst>
                    <a:ext uri="{9D8B030D-6E8A-4147-A177-3AD203B41FA5}">
                      <a16:colId xmlns:a16="http://schemas.microsoft.com/office/drawing/2014/main" val="2766208056"/>
                    </a:ext>
                  </a:extLst>
                </a:gridCol>
                <a:gridCol w="7920682">
                  <a:extLst>
                    <a:ext uri="{9D8B030D-6E8A-4147-A177-3AD203B41FA5}">
                      <a16:colId xmlns:a16="http://schemas.microsoft.com/office/drawing/2014/main" val="2148366614"/>
                    </a:ext>
                  </a:extLst>
                </a:gridCol>
              </a:tblGrid>
              <a:tr h="426901">
                <a:tc>
                  <a:txBody>
                    <a:bodyPr/>
                    <a:lstStyle/>
                    <a:p>
                      <a:r>
                        <a:rPr lang="en-SG" sz="2000" b="1">
                          <a:effectLst/>
                        </a:rPr>
                        <a:t>Name</a:t>
                      </a: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SG" sz="2000" b="1">
                          <a:effectLst/>
                        </a:rPr>
                        <a:t>Description</a:t>
                      </a: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694140592"/>
                  </a:ext>
                </a:extLst>
              </a:tr>
              <a:tr h="963494">
                <a:tc>
                  <a:txBody>
                    <a:bodyPr/>
                    <a:lstStyle/>
                    <a:p>
                      <a:r>
                        <a:rPr lang="en-SG" sz="2000">
                          <a:effectLst/>
                        </a:rPr>
                        <a:t>Created</a:t>
                      </a: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2000">
                          <a:effectLst/>
                        </a:rPr>
                        <a:t>Indicates that the contract has initiated and tracking is in progress.</a:t>
                      </a: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0447098"/>
                  </a:ext>
                </a:extLst>
              </a:tr>
              <a:tr h="1260761">
                <a:tc>
                  <a:txBody>
                    <a:bodyPr/>
                    <a:lstStyle/>
                    <a:p>
                      <a:r>
                        <a:rPr lang="en-SG" sz="2000" dirty="0" err="1">
                          <a:effectLst/>
                        </a:rPr>
                        <a:t>InTransit</a:t>
                      </a:r>
                      <a:endParaRPr lang="en-SG" sz="2000" dirty="0">
                        <a:effectLst/>
                      </a:endParaRP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2000" dirty="0">
                          <a:effectLst/>
                        </a:rPr>
                        <a:t>Indicates that a Counterparty currently is in possession and responsible for goods being transported.</a:t>
                      </a: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96775966"/>
                  </a:ext>
                </a:extLst>
              </a:tr>
              <a:tr h="731404">
                <a:tc>
                  <a:txBody>
                    <a:bodyPr/>
                    <a:lstStyle/>
                    <a:p>
                      <a:r>
                        <a:rPr lang="en-SG" sz="2000">
                          <a:effectLst/>
                        </a:rPr>
                        <a:t>Completed</a:t>
                      </a: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2000" dirty="0">
                          <a:effectLst/>
                        </a:rPr>
                        <a:t>Indicates the product has reached it's intended destination.</a:t>
                      </a: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29112781"/>
                  </a:ext>
                </a:extLst>
              </a:tr>
              <a:tr h="1260761">
                <a:tc>
                  <a:txBody>
                    <a:bodyPr/>
                    <a:lstStyle/>
                    <a:p>
                      <a:r>
                        <a:rPr lang="en-SG" sz="2000">
                          <a:effectLst/>
                        </a:rPr>
                        <a:t>OutOfCompliance</a:t>
                      </a: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sz="2000" dirty="0">
                          <a:effectLst/>
                        </a:rPr>
                        <a:t>Indicates that the agreed upon terms for temperature and humidity conditions were not met.</a:t>
                      </a:r>
                    </a:p>
                  </a:txBody>
                  <a:tcPr marL="79636" marR="79636" marT="36755" marB="3675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329791950"/>
                  </a:ext>
                </a:extLst>
              </a:tr>
            </a:tbl>
          </a:graphicData>
        </a:graphic>
      </p:graphicFrame>
    </p:spTree>
    <p:extLst>
      <p:ext uri="{BB962C8B-B14F-4D97-AF65-F5344CB8AC3E}">
        <p14:creationId xmlns:p14="http://schemas.microsoft.com/office/powerpoint/2010/main" val="397653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tate diagram for the workflow">
            <a:extLst>
              <a:ext uri="{FF2B5EF4-FFF2-40B4-BE49-F238E27FC236}">
                <a16:creationId xmlns:a16="http://schemas.microsoft.com/office/drawing/2014/main" id="{3597AE70-F515-4DE2-ACE5-7F0523123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33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89752E4-7F8C-4672-A206-96D0D995BB63}"/>
              </a:ext>
            </a:extLst>
          </p:cNvPr>
          <p:cNvSpPr txBox="1">
            <a:spLocks/>
          </p:cNvSpPr>
          <p:nvPr/>
        </p:nvSpPr>
        <p:spPr>
          <a:xfrm>
            <a:off x="965104" y="1612750"/>
            <a:ext cx="6082810" cy="1846659"/>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Thank you!</a:t>
            </a:r>
          </a:p>
          <a:p>
            <a:pPr>
              <a:defRPr/>
            </a:pPr>
            <a:r>
              <a:rPr lang="en-US" sz="4800" dirty="0">
                <a:solidFill>
                  <a:srgbClr val="FFFF00"/>
                </a:solidFill>
              </a:rPr>
              <a:t>#gab2019</a:t>
            </a:r>
            <a:endParaRPr lang="en-US" sz="4800" dirty="0"/>
          </a:p>
        </p:txBody>
      </p:sp>
      <p:pic>
        <p:nvPicPr>
          <p:cNvPr id="9" name="Picture 8">
            <a:extLst>
              <a:ext uri="{FF2B5EF4-FFF2-40B4-BE49-F238E27FC236}">
                <a16:creationId xmlns:a16="http://schemas.microsoft.com/office/drawing/2014/main" id="{F0C2F71D-7348-234E-A350-1521E9C5DB3E}"/>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backgroundMark x1="28500" y1="14000" x2="28500" y2="14000"/>
                        <a14:backgroundMark x1="37250" y1="19500" x2="37250" y2="19500"/>
                        <a14:backgroundMark x1="37250" y1="19500" x2="37250" y2="19500"/>
                      </a14:backgroundRemoval>
                    </a14:imgEffect>
                  </a14:imgLayer>
                </a14:imgProps>
              </a:ext>
            </a:extLst>
          </a:blip>
          <a:stretch>
            <a:fillRect/>
          </a:stretch>
        </p:blipFill>
        <p:spPr>
          <a:xfrm>
            <a:off x="965104" y="4348355"/>
            <a:ext cx="1016922" cy="1016922"/>
          </a:xfrm>
          <a:prstGeom prst="rect">
            <a:avLst/>
          </a:prstGeom>
        </p:spPr>
      </p:pic>
      <p:sp>
        <p:nvSpPr>
          <p:cNvPr id="10" name="Rectangle 9">
            <a:extLst>
              <a:ext uri="{FF2B5EF4-FFF2-40B4-BE49-F238E27FC236}">
                <a16:creationId xmlns:a16="http://schemas.microsoft.com/office/drawing/2014/main" id="{5DEC8F5F-EFC9-1046-BC34-9D61ED0A08BE}"/>
              </a:ext>
            </a:extLst>
          </p:cNvPr>
          <p:cNvSpPr/>
          <p:nvPr/>
        </p:nvSpPr>
        <p:spPr>
          <a:xfrm>
            <a:off x="1881748" y="4418695"/>
            <a:ext cx="3382657" cy="830997"/>
          </a:xfrm>
          <a:prstGeom prst="rect">
            <a:avLst/>
          </a:prstGeom>
        </p:spPr>
        <p:txBody>
          <a:bodyPr wrap="none">
            <a:spAutoFit/>
          </a:bodyPr>
          <a:lstStyle/>
          <a:p>
            <a:r>
              <a:rPr lang="en-US" sz="4800" kern="0" dirty="0">
                <a:cs typeface="Segoe UI Semibold" panose="020B0702040204020203" pitchFamily="34" charset="0"/>
              </a:rPr>
              <a:t>@</a:t>
            </a:r>
            <a:r>
              <a:rPr lang="en-US" sz="4800" kern="0" dirty="0" err="1">
                <a:cs typeface="Segoe UI Semibold" panose="020B0702040204020203" pitchFamily="34" charset="0"/>
              </a:rPr>
              <a:t>xamariner</a:t>
            </a:r>
            <a:endParaRPr lang="en-US" sz="4800" dirty="0"/>
          </a:p>
        </p:txBody>
      </p:sp>
      <p:sp>
        <p:nvSpPr>
          <p:cNvPr id="17" name="Rectangle 16">
            <a:extLst>
              <a:ext uri="{FF2B5EF4-FFF2-40B4-BE49-F238E27FC236}">
                <a16:creationId xmlns:a16="http://schemas.microsoft.com/office/drawing/2014/main" id="{EF90001C-3FFA-D34D-9F89-7F9434C7BD3C}"/>
              </a:ext>
            </a:extLst>
          </p:cNvPr>
          <p:cNvSpPr/>
          <p:nvPr/>
        </p:nvSpPr>
        <p:spPr>
          <a:xfrm>
            <a:off x="1325024" y="5277828"/>
            <a:ext cx="7819448" cy="1477328"/>
          </a:xfrm>
          <a:prstGeom prst="rect">
            <a:avLst/>
          </a:prstGeom>
        </p:spPr>
        <p:txBody>
          <a:bodyPr wrap="none">
            <a:spAutoFit/>
          </a:bodyPr>
          <a:lstStyle/>
          <a:p>
            <a:pPr marL="900000" indent="-228600">
              <a:spcAft>
                <a:spcPts val="1200"/>
              </a:spcAft>
            </a:pPr>
            <a:r>
              <a:rPr lang="en-US" sz="4000" kern="0" dirty="0">
                <a:cs typeface="Segoe UI Semibold" panose="020B0702040204020203" pitchFamily="34" charset="0"/>
                <a:hlinkClick r:id="rId4">
                  <a:extLst>
                    <a:ext uri="{A12FA001-AC4F-418D-AE19-62706E023703}">
                      <ahyp:hlinkClr xmlns:ahyp="http://schemas.microsoft.com/office/drawing/2018/hyperlinkcolor" val="tx"/>
                    </a:ext>
                  </a:extLst>
                </a:hlinkClick>
              </a:rPr>
              <a:t>https://github.com/Xamariners/</a:t>
            </a:r>
            <a:endParaRPr lang="en-US" sz="4000" kern="0" dirty="0">
              <a:cs typeface="Segoe UI Semibold" panose="020B0702040204020203" pitchFamily="34" charset="0"/>
            </a:endParaRPr>
          </a:p>
          <a:p>
            <a:pPr marL="900000" indent="-228600">
              <a:spcAft>
                <a:spcPts val="1200"/>
              </a:spcAft>
            </a:pPr>
            <a:r>
              <a:rPr lang="en-US" sz="4000" kern="0" dirty="0" err="1">
                <a:cs typeface="Segoe UI Semibold" panose="020B0702040204020203" pitchFamily="34" charset="0"/>
              </a:rPr>
              <a:t>AzureBlockchainDevToolkit</a:t>
            </a:r>
            <a:endParaRPr lang="en-US" sz="4000" dirty="0"/>
          </a:p>
        </p:txBody>
      </p:sp>
      <p:pic>
        <p:nvPicPr>
          <p:cNvPr id="5" name="Picture 4">
            <a:extLst>
              <a:ext uri="{FF2B5EF4-FFF2-40B4-BE49-F238E27FC236}">
                <a16:creationId xmlns:a16="http://schemas.microsoft.com/office/drawing/2014/main" id="{7FB5C4C4-966D-FE43-8563-5EC2BD7172C2}"/>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8730" r="91429">
                        <a14:foregroundMark x1="89206" y1="78254" x2="91429" y2="81587"/>
                        <a14:foregroundMark x1="31884" y1="32751" x2="46825" y2="20000"/>
                        <a14:foregroundMark x1="28413" y1="35714" x2="31027" y2="33483"/>
                        <a14:foregroundMark x1="46825" y1="20000" x2="45556" y2="32063"/>
                        <a14:foregroundMark x1="45556" y1="32063" x2="29524" y2="66667"/>
                        <a14:foregroundMark x1="29524" y1="66667" x2="22552" y2="73385"/>
                        <a14:foregroundMark x1="9554" y1="73192" x2="32063" y2="30317"/>
                        <a14:foregroundMark x1="30585" y1="33609" x2="25079" y2="45873"/>
                        <a14:foregroundMark x1="25079" y1="45873" x2="36508" y2="32857"/>
                        <a14:foregroundMark x1="36508" y1="32857" x2="30159" y2="47460"/>
                        <a14:foregroundMark x1="30159" y1="47460" x2="39524" y2="35238"/>
                        <a14:foregroundMark x1="39524" y1="35238" x2="31270" y2="54286"/>
                        <a14:foregroundMark x1="31270" y1="54286" x2="43810" y2="27778"/>
                        <a14:foregroundMark x1="43810" y1="27778" x2="24603" y2="62063"/>
                        <a14:foregroundMark x1="24603" y1="62063" x2="16984" y2="66984"/>
                        <a14:backgroundMark x1="6349" y1="75556" x2="18413" y2="75079"/>
                        <a14:backgroundMark x1="18413" y1="75079" x2="22540" y2="75873"/>
                        <a14:backgroundMark x1="26667" y1="36032" x2="31746" y2="30317"/>
                        <a14:backgroundMark x1="31746" y1="31270" x2="32857" y2="30952"/>
                      </a14:backgroundRemoval>
                    </a14:imgEffect>
                  </a14:imgLayer>
                </a14:imgProps>
              </a:ext>
            </a:extLst>
          </a:blip>
          <a:stretch>
            <a:fillRect/>
          </a:stretch>
        </p:blipFill>
        <p:spPr>
          <a:xfrm>
            <a:off x="1042371" y="5297373"/>
            <a:ext cx="823370" cy="823370"/>
          </a:xfrm>
          <a:prstGeom prst="rect">
            <a:avLst/>
          </a:prstGeom>
        </p:spPr>
      </p:pic>
    </p:spTree>
    <p:extLst>
      <p:ext uri="{BB962C8B-B14F-4D97-AF65-F5344CB8AC3E}">
        <p14:creationId xmlns:p14="http://schemas.microsoft.com/office/powerpoint/2010/main" val="191916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C133572-3BCD-CA40-A4E9-430C8E15C3FC}"/>
              </a:ext>
            </a:extLst>
          </p:cNvPr>
          <p:cNvSpPr txBox="1"/>
          <p:nvPr/>
        </p:nvSpPr>
        <p:spPr>
          <a:xfrm>
            <a:off x="749421" y="260860"/>
            <a:ext cx="4832092" cy="960263"/>
          </a:xfrm>
          <a:prstGeom prst="rect">
            <a:avLst/>
          </a:prstGeom>
          <a:noFill/>
        </p:spPr>
        <p:txBody>
          <a:bodyPr wrap="square" lIns="182880" tIns="146304" rIns="182880" bIns="146304" rtlCol="0">
            <a:spAutoFit/>
          </a:bodyPr>
          <a:lstStyle/>
          <a:p>
            <a:pPr>
              <a:lnSpc>
                <a:spcPct val="90000"/>
              </a:lnSpc>
              <a:spcAft>
                <a:spcPts val="600"/>
              </a:spcAft>
            </a:pPr>
            <a:r>
              <a:rPr lang="en-US" sz="4800" kern="0" dirty="0">
                <a:cs typeface="Segoe UI Semibold" panose="020B0702040204020203" pitchFamily="34" charset="0"/>
              </a:rPr>
              <a:t>Hello!</a:t>
            </a:r>
            <a:endParaRPr lang="en-US" sz="4800" dirty="0"/>
          </a:p>
        </p:txBody>
      </p:sp>
      <p:pic>
        <p:nvPicPr>
          <p:cNvPr id="22" name="Picture 21">
            <a:extLst>
              <a:ext uri="{FF2B5EF4-FFF2-40B4-BE49-F238E27FC236}">
                <a16:creationId xmlns:a16="http://schemas.microsoft.com/office/drawing/2014/main" id="{03F5146C-D72F-A44F-848E-158D5BA63B9B}"/>
              </a:ext>
            </a:extLst>
          </p:cNvPr>
          <p:cNvPicPr>
            <a:picLocks noChangeAspect="1"/>
          </p:cNvPicPr>
          <p:nvPr/>
        </p:nvPicPr>
        <p:blipFill>
          <a:blip r:embed="rId3"/>
          <a:stretch>
            <a:fillRect/>
          </a:stretch>
        </p:blipFill>
        <p:spPr>
          <a:xfrm>
            <a:off x="1067869" y="1850194"/>
            <a:ext cx="2917278" cy="2917278"/>
          </a:xfrm>
          <a:prstGeom prst="ellipse">
            <a:avLst/>
          </a:prstGeom>
        </p:spPr>
      </p:pic>
      <p:sp>
        <p:nvSpPr>
          <p:cNvPr id="23" name="TextBox 22">
            <a:extLst>
              <a:ext uri="{FF2B5EF4-FFF2-40B4-BE49-F238E27FC236}">
                <a16:creationId xmlns:a16="http://schemas.microsoft.com/office/drawing/2014/main" id="{1420024E-671E-9B4B-9A82-6D2E84597DC9}"/>
              </a:ext>
            </a:extLst>
          </p:cNvPr>
          <p:cNvSpPr txBox="1"/>
          <p:nvPr/>
        </p:nvSpPr>
        <p:spPr>
          <a:xfrm>
            <a:off x="5177234" y="1694545"/>
            <a:ext cx="6023027" cy="3373231"/>
          </a:xfrm>
          <a:prstGeom prst="rect">
            <a:avLst/>
          </a:prstGeom>
          <a:noFill/>
        </p:spPr>
        <p:txBody>
          <a:bodyPr wrap="square" lIns="182880" tIns="146304" rIns="182880" bIns="146304" rtlCol="0">
            <a:spAutoFit/>
          </a:bodyPr>
          <a:lstStyle/>
          <a:p>
            <a:pPr>
              <a:lnSpc>
                <a:spcPct val="90000"/>
              </a:lnSpc>
              <a:spcAft>
                <a:spcPts val="600"/>
              </a:spcAft>
            </a:pPr>
            <a:r>
              <a:rPr lang="en-US" sz="4000" dirty="0"/>
              <a:t>Ben Ishiyama-Levy</a:t>
            </a:r>
          </a:p>
          <a:p>
            <a:pPr>
              <a:lnSpc>
                <a:spcPct val="90000"/>
              </a:lnSpc>
              <a:spcAft>
                <a:spcPts val="600"/>
              </a:spcAft>
            </a:pPr>
            <a:r>
              <a:rPr lang="en-US" sz="4000" dirty="0"/>
              <a:t>Microsoft &amp; Xamarin MVP</a:t>
            </a:r>
          </a:p>
          <a:p>
            <a:pPr>
              <a:lnSpc>
                <a:spcPct val="90000"/>
              </a:lnSpc>
              <a:spcAft>
                <a:spcPts val="600"/>
              </a:spcAft>
            </a:pPr>
            <a:r>
              <a:rPr lang="en-US" sz="4000" dirty="0"/>
              <a:t>CEO @ Xamariners</a:t>
            </a:r>
          </a:p>
          <a:p>
            <a:pPr>
              <a:lnSpc>
                <a:spcPct val="90000"/>
              </a:lnSpc>
              <a:spcAft>
                <a:spcPts val="600"/>
              </a:spcAft>
            </a:pPr>
            <a:r>
              <a:rPr lang="en-US" sz="4000" dirty="0"/>
              <a:t>Community Leader DJ</a:t>
            </a:r>
          </a:p>
          <a:p>
            <a:pPr>
              <a:lnSpc>
                <a:spcPct val="90000"/>
              </a:lnSpc>
              <a:spcAft>
                <a:spcPts val="600"/>
              </a:spcAft>
            </a:pPr>
            <a:r>
              <a:rPr lang="en-US" sz="4000" dirty="0"/>
              <a:t>Tech MC</a:t>
            </a:r>
          </a:p>
        </p:txBody>
      </p:sp>
    </p:spTree>
    <p:extLst>
      <p:ext uri="{BB962C8B-B14F-4D97-AF65-F5344CB8AC3E}">
        <p14:creationId xmlns:p14="http://schemas.microsoft.com/office/powerpoint/2010/main" val="105426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D09F7ACE-594B-4106-84CF-E2E2B20F7121}"/>
              </a:ext>
            </a:extLst>
          </p:cNvPr>
          <p:cNvSpPr txBox="1"/>
          <p:nvPr/>
        </p:nvSpPr>
        <p:spPr>
          <a:xfrm>
            <a:off x="528769" y="1588453"/>
            <a:ext cx="2451100" cy="3819525"/>
          </a:xfrm>
          <a:prstGeom prst="rect">
            <a:avLst/>
          </a:prstGeom>
          <a:solidFill>
            <a:srgbClr val="E7E6E6"/>
          </a:solidFill>
          <a:ln w="19812">
            <a:solidFill>
              <a:srgbClr val="1F3863"/>
            </a:solidFill>
          </a:ln>
        </p:spPr>
        <p:txBody>
          <a:bodyPr vert="horz" wrap="square" lIns="0" tIns="24765" rIns="0" bIns="0" rtlCol="0">
            <a:spAutoFit/>
          </a:bodyPr>
          <a:lstStyle/>
          <a:p>
            <a:pPr marL="90805">
              <a:lnSpc>
                <a:spcPct val="100000"/>
              </a:lnSpc>
              <a:spcBef>
                <a:spcPts val="195"/>
              </a:spcBef>
            </a:pPr>
            <a:r>
              <a:rPr sz="2400" i="1" spc="-125" dirty="0">
                <a:solidFill>
                  <a:srgbClr val="2E5496"/>
                </a:solidFill>
                <a:latin typeface="Arial"/>
                <a:cs typeface="Arial"/>
              </a:rPr>
              <a:t>Ethereum</a:t>
            </a:r>
            <a:endParaRPr sz="2400" dirty="0">
              <a:latin typeface="Arial"/>
              <a:cs typeface="Arial"/>
            </a:endParaRPr>
          </a:p>
          <a:p>
            <a:pPr marL="90805" marR="836930">
              <a:lnSpc>
                <a:spcPct val="100000"/>
              </a:lnSpc>
              <a:spcBef>
                <a:spcPts val="1010"/>
              </a:spcBef>
            </a:pPr>
            <a:r>
              <a:rPr sz="2400" i="1" spc="-145" dirty="0">
                <a:solidFill>
                  <a:srgbClr val="2E5496"/>
                </a:solidFill>
                <a:latin typeface="Arial"/>
                <a:cs typeface="Arial"/>
              </a:rPr>
              <a:t>Hype</a:t>
            </a:r>
            <a:r>
              <a:rPr sz="2400" i="1" spc="-75" dirty="0">
                <a:solidFill>
                  <a:srgbClr val="2E5496"/>
                </a:solidFill>
                <a:latin typeface="Arial"/>
                <a:cs typeface="Arial"/>
              </a:rPr>
              <a:t>r</a:t>
            </a:r>
            <a:r>
              <a:rPr sz="2400" i="1" spc="-90" dirty="0">
                <a:solidFill>
                  <a:srgbClr val="2E5496"/>
                </a:solidFill>
                <a:latin typeface="Arial"/>
                <a:cs typeface="Arial"/>
              </a:rPr>
              <a:t>led</a:t>
            </a:r>
            <a:r>
              <a:rPr sz="2400" i="1" spc="-105" dirty="0">
                <a:solidFill>
                  <a:srgbClr val="2E5496"/>
                </a:solidFill>
                <a:latin typeface="Arial"/>
                <a:cs typeface="Arial"/>
              </a:rPr>
              <a:t>g</a:t>
            </a:r>
            <a:r>
              <a:rPr sz="2400" i="1" spc="-70" dirty="0">
                <a:solidFill>
                  <a:srgbClr val="2E5496"/>
                </a:solidFill>
                <a:latin typeface="Arial"/>
                <a:cs typeface="Arial"/>
              </a:rPr>
              <a:t>er  </a:t>
            </a:r>
            <a:r>
              <a:rPr sz="2400" i="1" spc="-130" dirty="0">
                <a:solidFill>
                  <a:srgbClr val="2E5496"/>
                </a:solidFill>
                <a:latin typeface="Arial"/>
                <a:cs typeface="Arial"/>
              </a:rPr>
              <a:t>Fabric</a:t>
            </a:r>
            <a:endParaRPr sz="2400" dirty="0">
              <a:latin typeface="Arial"/>
              <a:cs typeface="Arial"/>
            </a:endParaRPr>
          </a:p>
          <a:p>
            <a:pPr marL="90805" marR="1616710">
              <a:lnSpc>
                <a:spcPct val="134600"/>
              </a:lnSpc>
            </a:pPr>
            <a:r>
              <a:rPr sz="2400" i="1" spc="-335" dirty="0">
                <a:solidFill>
                  <a:srgbClr val="2E5496"/>
                </a:solidFill>
                <a:latin typeface="Arial"/>
                <a:cs typeface="Arial"/>
              </a:rPr>
              <a:t>C</a:t>
            </a:r>
            <a:r>
              <a:rPr sz="2400" i="1" spc="-250" dirty="0">
                <a:solidFill>
                  <a:srgbClr val="2E5496"/>
                </a:solidFill>
                <a:latin typeface="Arial"/>
                <a:cs typeface="Arial"/>
              </a:rPr>
              <a:t>o</a:t>
            </a:r>
            <a:r>
              <a:rPr sz="2400" i="1" spc="-30" dirty="0">
                <a:solidFill>
                  <a:srgbClr val="2E5496"/>
                </a:solidFill>
                <a:latin typeface="Arial"/>
                <a:cs typeface="Arial"/>
              </a:rPr>
              <a:t>r</a:t>
            </a:r>
            <a:r>
              <a:rPr sz="2400" i="1" spc="-45" dirty="0">
                <a:solidFill>
                  <a:srgbClr val="2E5496"/>
                </a:solidFill>
                <a:latin typeface="Arial"/>
                <a:cs typeface="Arial"/>
              </a:rPr>
              <a:t>d</a:t>
            </a:r>
            <a:r>
              <a:rPr sz="2400" i="1" spc="-70" dirty="0">
                <a:solidFill>
                  <a:srgbClr val="2E5496"/>
                </a:solidFill>
                <a:latin typeface="Arial"/>
                <a:cs typeface="Arial"/>
              </a:rPr>
              <a:t>a  </a:t>
            </a:r>
            <a:r>
              <a:rPr sz="2400" i="1" spc="-160" dirty="0">
                <a:solidFill>
                  <a:srgbClr val="2E5496"/>
                </a:solidFill>
                <a:latin typeface="Arial"/>
                <a:cs typeface="Arial"/>
              </a:rPr>
              <a:t>Chain</a:t>
            </a:r>
            <a:endParaRPr sz="2400" dirty="0">
              <a:latin typeface="Arial"/>
              <a:cs typeface="Arial"/>
            </a:endParaRPr>
          </a:p>
          <a:p>
            <a:pPr marL="90805" marR="187325">
              <a:lnSpc>
                <a:spcPct val="100000"/>
              </a:lnSpc>
              <a:spcBef>
                <a:spcPts val="1010"/>
              </a:spcBef>
            </a:pPr>
            <a:r>
              <a:rPr sz="2400" i="1" spc="-114" dirty="0">
                <a:solidFill>
                  <a:srgbClr val="2E5496"/>
                </a:solidFill>
                <a:latin typeface="Arial"/>
                <a:cs typeface="Arial"/>
              </a:rPr>
              <a:t>Quorum </a:t>
            </a:r>
            <a:r>
              <a:rPr sz="2400" i="1" spc="-105" dirty="0">
                <a:solidFill>
                  <a:srgbClr val="2E5496"/>
                </a:solidFill>
                <a:latin typeface="Arial"/>
                <a:cs typeface="Arial"/>
              </a:rPr>
              <a:t>and  </a:t>
            </a:r>
            <a:r>
              <a:rPr sz="2400" i="1" spc="-95" dirty="0">
                <a:solidFill>
                  <a:srgbClr val="2E5496"/>
                </a:solidFill>
                <a:latin typeface="Arial"/>
                <a:cs typeface="Arial"/>
              </a:rPr>
              <a:t>more </a:t>
            </a:r>
            <a:r>
              <a:rPr sz="2400" i="1" spc="-114" dirty="0">
                <a:solidFill>
                  <a:srgbClr val="2E5496"/>
                </a:solidFill>
                <a:latin typeface="Arial"/>
                <a:cs typeface="Arial"/>
              </a:rPr>
              <a:t>Enterprise  </a:t>
            </a:r>
            <a:r>
              <a:rPr sz="2400" i="1" spc="-130" dirty="0">
                <a:solidFill>
                  <a:srgbClr val="2E5496"/>
                </a:solidFill>
                <a:latin typeface="Arial"/>
                <a:cs typeface="Arial"/>
              </a:rPr>
              <a:t>Blockchain</a:t>
            </a:r>
            <a:r>
              <a:rPr sz="2400" i="1" spc="-195" dirty="0">
                <a:solidFill>
                  <a:srgbClr val="2E5496"/>
                </a:solidFill>
                <a:latin typeface="Arial"/>
                <a:cs typeface="Arial"/>
              </a:rPr>
              <a:t> </a:t>
            </a:r>
            <a:r>
              <a:rPr sz="2400" i="1" spc="-90" dirty="0">
                <a:solidFill>
                  <a:srgbClr val="2E5496"/>
                </a:solidFill>
                <a:latin typeface="Arial"/>
                <a:cs typeface="Arial"/>
              </a:rPr>
              <a:t>ledger</a:t>
            </a:r>
            <a:endParaRPr sz="2400" dirty="0">
              <a:latin typeface="Arial"/>
              <a:cs typeface="Arial"/>
            </a:endParaRPr>
          </a:p>
        </p:txBody>
      </p:sp>
      <p:sp>
        <p:nvSpPr>
          <p:cNvPr id="6" name="object 4">
            <a:extLst>
              <a:ext uri="{FF2B5EF4-FFF2-40B4-BE49-F238E27FC236}">
                <a16:creationId xmlns:a16="http://schemas.microsoft.com/office/drawing/2014/main" id="{81AA0476-6DAF-44D7-9C46-D5F7497F95CF}"/>
              </a:ext>
            </a:extLst>
          </p:cNvPr>
          <p:cNvSpPr/>
          <p:nvPr/>
        </p:nvSpPr>
        <p:spPr>
          <a:xfrm>
            <a:off x="3138619" y="1587690"/>
            <a:ext cx="8750807" cy="3819144"/>
          </a:xfrm>
          <a:prstGeom prst="rect">
            <a:avLst/>
          </a:prstGeom>
          <a:blipFill>
            <a:blip r:embed="rId3" cstate="print"/>
            <a:stretch>
              <a:fillRect/>
            </a:stretch>
          </a:blipFill>
        </p:spPr>
        <p:txBody>
          <a:bodyPr wrap="square" lIns="0" tIns="0" rIns="0" bIns="0" rtlCol="0"/>
          <a:lstStyle/>
          <a:p>
            <a:endParaRPr/>
          </a:p>
        </p:txBody>
      </p:sp>
      <p:sp>
        <p:nvSpPr>
          <p:cNvPr id="7" name="Title 2">
            <a:extLst>
              <a:ext uri="{FF2B5EF4-FFF2-40B4-BE49-F238E27FC236}">
                <a16:creationId xmlns:a16="http://schemas.microsoft.com/office/drawing/2014/main" id="{C00352D5-A50F-4EB2-B632-213F351C2DEF}"/>
              </a:ext>
            </a:extLst>
          </p:cNvPr>
          <p:cNvSpPr txBox="1">
            <a:spLocks/>
          </p:cNvSpPr>
          <p:nvPr/>
        </p:nvSpPr>
        <p:spPr>
          <a:xfrm>
            <a:off x="427831" y="275419"/>
            <a:ext cx="10056812" cy="26222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SG">
                <a:solidFill>
                  <a:srgbClr val="FFFFFF"/>
                </a:solidFill>
                <a:cs typeface="Segoe UI Light" panose="020B0502040204020203" pitchFamily="34" charset="0"/>
              </a:rPr>
              <a:t>Azure Blockchain Workbench</a:t>
            </a:r>
            <a:endParaRPr lang="en-SG"/>
          </a:p>
        </p:txBody>
      </p:sp>
    </p:spTree>
    <p:extLst>
      <p:ext uri="{BB962C8B-B14F-4D97-AF65-F5344CB8AC3E}">
        <p14:creationId xmlns:p14="http://schemas.microsoft.com/office/powerpoint/2010/main" val="183050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0A3ED-EC50-894C-8D72-3673CD5E1BB6}"/>
              </a:ext>
            </a:extLst>
          </p:cNvPr>
          <p:cNvSpPr>
            <a:spLocks noGrp="1"/>
          </p:cNvSpPr>
          <p:nvPr>
            <p:ph type="title"/>
          </p:nvPr>
        </p:nvSpPr>
        <p:spPr>
          <a:xfrm>
            <a:off x="1189831" y="2186135"/>
            <a:ext cx="10056812" cy="2622256"/>
          </a:xfrm>
        </p:spPr>
        <p:txBody>
          <a:bodyPr/>
          <a:lstStyle/>
          <a:p>
            <a:r>
              <a:rPr lang="en-US" spc="-102" dirty="0">
                <a:solidFill>
                  <a:srgbClr val="FFFFFF"/>
                </a:solidFill>
                <a:cs typeface="Segoe UI Light" panose="020B0502040204020203" pitchFamily="34" charset="0"/>
              </a:rPr>
              <a:t>Super Quick Blockchain Recap</a:t>
            </a:r>
            <a:endParaRPr lang="en-US" dirty="0"/>
          </a:p>
        </p:txBody>
      </p:sp>
    </p:spTree>
    <p:extLst>
      <p:ext uri="{BB962C8B-B14F-4D97-AF65-F5344CB8AC3E}">
        <p14:creationId xmlns:p14="http://schemas.microsoft.com/office/powerpoint/2010/main" val="42256699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0A3ED-EC50-894C-8D72-3673CD5E1BB6}"/>
              </a:ext>
            </a:extLst>
          </p:cNvPr>
          <p:cNvSpPr>
            <a:spLocks noGrp="1"/>
          </p:cNvSpPr>
          <p:nvPr>
            <p:ph type="title"/>
          </p:nvPr>
        </p:nvSpPr>
        <p:spPr>
          <a:xfrm>
            <a:off x="1189831" y="2186135"/>
            <a:ext cx="10056812" cy="2622256"/>
          </a:xfrm>
        </p:spPr>
        <p:txBody>
          <a:bodyPr/>
          <a:lstStyle/>
          <a:p>
            <a:r>
              <a:rPr lang="en-US" spc="-102" dirty="0">
                <a:solidFill>
                  <a:srgbClr val="FFFFFF"/>
                </a:solidFill>
                <a:cs typeface="Segoe UI Light" panose="020B0502040204020203" pitchFamily="34" charset="0"/>
              </a:rPr>
              <a:t>Super Quick Blockchain Recap</a:t>
            </a:r>
            <a:endParaRPr lang="en-US" dirty="0"/>
          </a:p>
        </p:txBody>
      </p:sp>
      <p:pic>
        <p:nvPicPr>
          <p:cNvPr id="1026" name="Picture 2" descr="Related image">
            <a:extLst>
              <a:ext uri="{FF2B5EF4-FFF2-40B4-BE49-F238E27FC236}">
                <a16:creationId xmlns:a16="http://schemas.microsoft.com/office/drawing/2014/main" id="{05398C24-F383-4033-954B-1C296ED02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5721"/>
            <a:ext cx="12522254" cy="78259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333AE30-2F15-4A9A-9943-E452C21B9858}"/>
              </a:ext>
            </a:extLst>
          </p:cNvPr>
          <p:cNvSpPr/>
          <p:nvPr/>
        </p:nvSpPr>
        <p:spPr>
          <a:xfrm>
            <a:off x="0" y="0"/>
            <a:ext cx="8276433" cy="830997"/>
          </a:xfrm>
          <a:prstGeom prst="rect">
            <a:avLst/>
          </a:prstGeom>
        </p:spPr>
        <p:txBody>
          <a:bodyPr wrap="none">
            <a:spAutoFit/>
          </a:bodyPr>
          <a:lstStyle/>
          <a:p>
            <a:r>
              <a:rPr lang="en-US" sz="4800" spc="-102" dirty="0">
                <a:solidFill>
                  <a:srgbClr val="FFFFFF"/>
                </a:solidFill>
                <a:cs typeface="Segoe UI Light" panose="020B0502040204020203" pitchFamily="34" charset="0"/>
              </a:rPr>
              <a:t>Quiz: Which Super Mario is this?</a:t>
            </a:r>
            <a:endParaRPr lang="en-SG" sz="4800" dirty="0"/>
          </a:p>
        </p:txBody>
      </p:sp>
    </p:spTree>
    <p:extLst>
      <p:ext uri="{BB962C8B-B14F-4D97-AF65-F5344CB8AC3E}">
        <p14:creationId xmlns:p14="http://schemas.microsoft.com/office/powerpoint/2010/main" val="1538829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pc="-250" dirty="0"/>
              <a:t>How Blockchain</a:t>
            </a:r>
            <a:r>
              <a:rPr lang="en-SG" spc="-260" dirty="0"/>
              <a:t> </a:t>
            </a:r>
            <a:r>
              <a:rPr lang="en-SG" spc="-215" dirty="0"/>
              <a:t>works</a:t>
            </a:r>
            <a:endParaRPr lang="en-US" dirty="0"/>
          </a:p>
        </p:txBody>
      </p:sp>
      <p:sp>
        <p:nvSpPr>
          <p:cNvPr id="34" name="object 3">
            <a:extLst>
              <a:ext uri="{FF2B5EF4-FFF2-40B4-BE49-F238E27FC236}">
                <a16:creationId xmlns:a16="http://schemas.microsoft.com/office/drawing/2014/main" id="{606CA5C4-9358-4271-B5E0-609C4F1CC416}"/>
              </a:ext>
            </a:extLst>
          </p:cNvPr>
          <p:cNvSpPr/>
          <p:nvPr/>
        </p:nvSpPr>
        <p:spPr>
          <a:xfrm>
            <a:off x="1832610" y="3320034"/>
            <a:ext cx="661670" cy="414655"/>
          </a:xfrm>
          <a:custGeom>
            <a:avLst/>
            <a:gdLst/>
            <a:ahLst/>
            <a:cxnLst/>
            <a:rect l="l" t="t" r="r" b="b"/>
            <a:pathLst>
              <a:path w="661669" h="414654">
                <a:moveTo>
                  <a:pt x="454151" y="0"/>
                </a:moveTo>
                <a:lnTo>
                  <a:pt x="454151" y="103631"/>
                </a:lnTo>
                <a:lnTo>
                  <a:pt x="0" y="103631"/>
                </a:lnTo>
                <a:lnTo>
                  <a:pt x="0" y="310895"/>
                </a:lnTo>
                <a:lnTo>
                  <a:pt x="454151" y="310895"/>
                </a:lnTo>
                <a:lnTo>
                  <a:pt x="454151" y="414527"/>
                </a:lnTo>
                <a:lnTo>
                  <a:pt x="661415" y="207263"/>
                </a:lnTo>
                <a:lnTo>
                  <a:pt x="454151" y="0"/>
                </a:lnTo>
                <a:close/>
              </a:path>
            </a:pathLst>
          </a:custGeom>
          <a:solidFill>
            <a:srgbClr val="9DC3E6"/>
          </a:solidFill>
        </p:spPr>
        <p:txBody>
          <a:bodyPr wrap="square" lIns="0" tIns="0" rIns="0" bIns="0" rtlCol="0"/>
          <a:lstStyle/>
          <a:p>
            <a:endParaRPr/>
          </a:p>
        </p:txBody>
      </p:sp>
      <p:sp>
        <p:nvSpPr>
          <p:cNvPr id="35" name="object 4">
            <a:extLst>
              <a:ext uri="{FF2B5EF4-FFF2-40B4-BE49-F238E27FC236}">
                <a16:creationId xmlns:a16="http://schemas.microsoft.com/office/drawing/2014/main" id="{022D1D57-6A81-40A2-BD6B-44D4BC0A807C}"/>
              </a:ext>
            </a:extLst>
          </p:cNvPr>
          <p:cNvSpPr/>
          <p:nvPr/>
        </p:nvSpPr>
        <p:spPr>
          <a:xfrm>
            <a:off x="1832610" y="3320034"/>
            <a:ext cx="661670" cy="414655"/>
          </a:xfrm>
          <a:custGeom>
            <a:avLst/>
            <a:gdLst/>
            <a:ahLst/>
            <a:cxnLst/>
            <a:rect l="l" t="t" r="r" b="b"/>
            <a:pathLst>
              <a:path w="661669" h="414654">
                <a:moveTo>
                  <a:pt x="0" y="103631"/>
                </a:moveTo>
                <a:lnTo>
                  <a:pt x="454151" y="103631"/>
                </a:lnTo>
                <a:lnTo>
                  <a:pt x="454151" y="0"/>
                </a:lnTo>
                <a:lnTo>
                  <a:pt x="661415" y="207263"/>
                </a:lnTo>
                <a:lnTo>
                  <a:pt x="454151" y="414527"/>
                </a:lnTo>
                <a:lnTo>
                  <a:pt x="454151" y="310895"/>
                </a:lnTo>
                <a:lnTo>
                  <a:pt x="0" y="310895"/>
                </a:lnTo>
                <a:lnTo>
                  <a:pt x="0" y="103631"/>
                </a:lnTo>
                <a:close/>
              </a:path>
            </a:pathLst>
          </a:custGeom>
          <a:ln w="19812">
            <a:solidFill>
              <a:srgbClr val="4471C4"/>
            </a:solidFill>
          </a:ln>
        </p:spPr>
        <p:txBody>
          <a:bodyPr wrap="square" lIns="0" tIns="0" rIns="0" bIns="0" rtlCol="0"/>
          <a:lstStyle/>
          <a:p>
            <a:endParaRPr/>
          </a:p>
        </p:txBody>
      </p:sp>
      <p:sp>
        <p:nvSpPr>
          <p:cNvPr id="36" name="object 5">
            <a:extLst>
              <a:ext uri="{FF2B5EF4-FFF2-40B4-BE49-F238E27FC236}">
                <a16:creationId xmlns:a16="http://schemas.microsoft.com/office/drawing/2014/main" id="{BCC39DFD-8017-470B-B5F0-36EE6A8B0C05}"/>
              </a:ext>
            </a:extLst>
          </p:cNvPr>
          <p:cNvSpPr txBox="1"/>
          <p:nvPr/>
        </p:nvSpPr>
        <p:spPr>
          <a:xfrm>
            <a:off x="3069335" y="3301746"/>
            <a:ext cx="548640" cy="629920"/>
          </a:xfrm>
          <a:prstGeom prst="rect">
            <a:avLst/>
          </a:prstGeom>
          <a:solidFill>
            <a:srgbClr val="9DC3E6"/>
          </a:solidFill>
          <a:ln w="28955">
            <a:solidFill>
              <a:srgbClr val="4471C4"/>
            </a:solidFill>
          </a:ln>
        </p:spPr>
        <p:txBody>
          <a:bodyPr vert="horz" wrap="square" lIns="0" tIns="0" rIns="0" bIns="0" rtlCol="0">
            <a:spAutoFit/>
          </a:bodyPr>
          <a:lstStyle/>
          <a:p>
            <a:pPr>
              <a:lnSpc>
                <a:spcPct val="100000"/>
              </a:lnSpc>
            </a:pPr>
            <a:endParaRPr sz="1000">
              <a:latin typeface="Times New Roman"/>
              <a:cs typeface="Times New Roman"/>
            </a:endParaRPr>
          </a:p>
          <a:p>
            <a:pPr marR="5715" algn="ctr">
              <a:lnSpc>
                <a:spcPct val="100000"/>
              </a:lnSpc>
              <a:spcBef>
                <a:spcPts val="5"/>
              </a:spcBef>
            </a:pPr>
            <a:r>
              <a:rPr sz="1050" b="1" spc="-70" dirty="0">
                <a:solidFill>
                  <a:srgbClr val="FFFFFF"/>
                </a:solidFill>
                <a:latin typeface="Arial"/>
                <a:cs typeface="Arial"/>
              </a:rPr>
              <a:t>Node</a:t>
            </a:r>
            <a:endParaRPr sz="1050">
              <a:latin typeface="Arial"/>
              <a:cs typeface="Arial"/>
            </a:endParaRPr>
          </a:p>
          <a:p>
            <a:pPr marR="5715" algn="ctr">
              <a:lnSpc>
                <a:spcPct val="100000"/>
              </a:lnSpc>
            </a:pPr>
            <a:r>
              <a:rPr sz="1050" b="1" spc="-50" dirty="0">
                <a:solidFill>
                  <a:srgbClr val="FFFFFF"/>
                </a:solidFill>
                <a:latin typeface="Arial"/>
                <a:cs typeface="Arial"/>
              </a:rPr>
              <a:t>2</a:t>
            </a:r>
            <a:endParaRPr sz="1050">
              <a:latin typeface="Arial"/>
              <a:cs typeface="Arial"/>
            </a:endParaRPr>
          </a:p>
        </p:txBody>
      </p:sp>
      <p:sp>
        <p:nvSpPr>
          <p:cNvPr id="37" name="object 6">
            <a:extLst>
              <a:ext uri="{FF2B5EF4-FFF2-40B4-BE49-F238E27FC236}">
                <a16:creationId xmlns:a16="http://schemas.microsoft.com/office/drawing/2014/main" id="{B3A378FD-F71A-48C4-AFB1-41D0CF84CA00}"/>
              </a:ext>
            </a:extLst>
          </p:cNvPr>
          <p:cNvSpPr txBox="1"/>
          <p:nvPr/>
        </p:nvSpPr>
        <p:spPr>
          <a:xfrm>
            <a:off x="5008626" y="3301746"/>
            <a:ext cx="551180" cy="629920"/>
          </a:xfrm>
          <a:prstGeom prst="rect">
            <a:avLst/>
          </a:prstGeom>
          <a:solidFill>
            <a:srgbClr val="9DC3E6"/>
          </a:solidFill>
          <a:ln w="28955">
            <a:solidFill>
              <a:srgbClr val="4471C4"/>
            </a:solidFill>
          </a:ln>
        </p:spPr>
        <p:txBody>
          <a:bodyPr vert="horz" wrap="square" lIns="0" tIns="0" rIns="0" bIns="0" rtlCol="0">
            <a:spAutoFit/>
          </a:bodyPr>
          <a:lstStyle/>
          <a:p>
            <a:pPr>
              <a:lnSpc>
                <a:spcPct val="100000"/>
              </a:lnSpc>
            </a:pPr>
            <a:endParaRPr sz="1000">
              <a:latin typeface="Times New Roman"/>
              <a:cs typeface="Times New Roman"/>
            </a:endParaRPr>
          </a:p>
          <a:p>
            <a:pPr marL="121920">
              <a:lnSpc>
                <a:spcPct val="100000"/>
              </a:lnSpc>
              <a:spcBef>
                <a:spcPts val="5"/>
              </a:spcBef>
            </a:pPr>
            <a:r>
              <a:rPr sz="1050" b="1" spc="-70" dirty="0">
                <a:solidFill>
                  <a:srgbClr val="FFFFFF"/>
                </a:solidFill>
                <a:latin typeface="Arial"/>
                <a:cs typeface="Arial"/>
              </a:rPr>
              <a:t>Node</a:t>
            </a:r>
            <a:endParaRPr sz="1050">
              <a:latin typeface="Arial"/>
              <a:cs typeface="Arial"/>
            </a:endParaRPr>
          </a:p>
          <a:p>
            <a:pPr marL="115570">
              <a:lnSpc>
                <a:spcPct val="100000"/>
              </a:lnSpc>
            </a:pPr>
            <a:r>
              <a:rPr sz="1050" b="1" spc="-45" dirty="0">
                <a:solidFill>
                  <a:srgbClr val="FFFFFF"/>
                </a:solidFill>
                <a:latin typeface="Arial"/>
                <a:cs typeface="Arial"/>
              </a:rPr>
              <a:t>5,000</a:t>
            </a:r>
            <a:endParaRPr sz="1050">
              <a:latin typeface="Arial"/>
              <a:cs typeface="Arial"/>
            </a:endParaRPr>
          </a:p>
        </p:txBody>
      </p:sp>
      <p:sp>
        <p:nvSpPr>
          <p:cNvPr id="38" name="object 7">
            <a:extLst>
              <a:ext uri="{FF2B5EF4-FFF2-40B4-BE49-F238E27FC236}">
                <a16:creationId xmlns:a16="http://schemas.microsoft.com/office/drawing/2014/main" id="{BAE6B94B-6206-455B-B913-FB0E5DCF79DC}"/>
              </a:ext>
            </a:extLst>
          </p:cNvPr>
          <p:cNvSpPr/>
          <p:nvPr/>
        </p:nvSpPr>
        <p:spPr>
          <a:xfrm>
            <a:off x="3996690" y="4104894"/>
            <a:ext cx="558165" cy="629920"/>
          </a:xfrm>
          <a:custGeom>
            <a:avLst/>
            <a:gdLst/>
            <a:ahLst/>
            <a:cxnLst/>
            <a:rect l="l" t="t" r="r" b="b"/>
            <a:pathLst>
              <a:path w="558164" h="629920">
                <a:moveTo>
                  <a:pt x="0" y="629411"/>
                </a:moveTo>
                <a:lnTo>
                  <a:pt x="557784" y="629411"/>
                </a:lnTo>
                <a:lnTo>
                  <a:pt x="557784" y="0"/>
                </a:lnTo>
                <a:lnTo>
                  <a:pt x="0" y="0"/>
                </a:lnTo>
                <a:lnTo>
                  <a:pt x="0" y="629411"/>
                </a:lnTo>
                <a:close/>
              </a:path>
            </a:pathLst>
          </a:custGeom>
          <a:solidFill>
            <a:srgbClr val="9DC3E6"/>
          </a:solidFill>
        </p:spPr>
        <p:txBody>
          <a:bodyPr wrap="square" lIns="0" tIns="0" rIns="0" bIns="0" rtlCol="0"/>
          <a:lstStyle/>
          <a:p>
            <a:endParaRPr/>
          </a:p>
        </p:txBody>
      </p:sp>
      <p:sp>
        <p:nvSpPr>
          <p:cNvPr id="39" name="object 8">
            <a:extLst>
              <a:ext uri="{FF2B5EF4-FFF2-40B4-BE49-F238E27FC236}">
                <a16:creationId xmlns:a16="http://schemas.microsoft.com/office/drawing/2014/main" id="{2163DD55-B90F-474E-991E-C9F12E3BCC62}"/>
              </a:ext>
            </a:extLst>
          </p:cNvPr>
          <p:cNvSpPr txBox="1"/>
          <p:nvPr/>
        </p:nvSpPr>
        <p:spPr>
          <a:xfrm>
            <a:off x="3996690" y="4099559"/>
            <a:ext cx="558165" cy="629920"/>
          </a:xfrm>
          <a:prstGeom prst="rect">
            <a:avLst/>
          </a:prstGeom>
          <a:ln w="28955">
            <a:solidFill>
              <a:srgbClr val="4471C4"/>
            </a:solidFill>
          </a:ln>
        </p:spPr>
        <p:txBody>
          <a:bodyPr vert="horz" wrap="square" lIns="0" tIns="5715" rIns="0" bIns="0" rtlCol="0">
            <a:spAutoFit/>
          </a:bodyPr>
          <a:lstStyle/>
          <a:p>
            <a:pPr>
              <a:lnSpc>
                <a:spcPct val="100000"/>
              </a:lnSpc>
              <a:spcBef>
                <a:spcPts val="45"/>
              </a:spcBef>
            </a:pPr>
            <a:endParaRPr sz="1000">
              <a:latin typeface="Times New Roman"/>
              <a:cs typeface="Times New Roman"/>
            </a:endParaRPr>
          </a:p>
          <a:p>
            <a:pPr marL="234315" marR="120650" indent="-105410">
              <a:lnSpc>
                <a:spcPct val="100000"/>
              </a:lnSpc>
              <a:spcBef>
                <a:spcPts val="5"/>
              </a:spcBef>
            </a:pPr>
            <a:r>
              <a:rPr sz="1050" b="1" spc="-75" dirty="0">
                <a:solidFill>
                  <a:srgbClr val="FFFFFF"/>
                </a:solidFill>
                <a:latin typeface="Arial"/>
                <a:cs typeface="Arial"/>
              </a:rPr>
              <a:t>N</a:t>
            </a:r>
            <a:r>
              <a:rPr sz="1050" b="1" spc="-70" dirty="0">
                <a:solidFill>
                  <a:srgbClr val="FFFFFF"/>
                </a:solidFill>
                <a:latin typeface="Arial"/>
                <a:cs typeface="Arial"/>
              </a:rPr>
              <a:t>o</a:t>
            </a:r>
            <a:r>
              <a:rPr sz="1050" b="1" spc="-50" dirty="0">
                <a:solidFill>
                  <a:srgbClr val="FFFFFF"/>
                </a:solidFill>
                <a:latin typeface="Arial"/>
                <a:cs typeface="Arial"/>
              </a:rPr>
              <a:t>de  </a:t>
            </a:r>
            <a:r>
              <a:rPr sz="1050" b="1" spc="-65" dirty="0">
                <a:solidFill>
                  <a:srgbClr val="FFFFFF"/>
                </a:solidFill>
                <a:latin typeface="Arial"/>
                <a:cs typeface="Arial"/>
              </a:rPr>
              <a:t>N</a:t>
            </a:r>
            <a:endParaRPr sz="1050">
              <a:latin typeface="Arial"/>
              <a:cs typeface="Arial"/>
            </a:endParaRPr>
          </a:p>
        </p:txBody>
      </p:sp>
      <p:sp>
        <p:nvSpPr>
          <p:cNvPr id="40" name="object 9">
            <a:extLst>
              <a:ext uri="{FF2B5EF4-FFF2-40B4-BE49-F238E27FC236}">
                <a16:creationId xmlns:a16="http://schemas.microsoft.com/office/drawing/2014/main" id="{ECFD13B0-3ACA-4B29-ABF9-9F1C560E8E00}"/>
              </a:ext>
            </a:extLst>
          </p:cNvPr>
          <p:cNvSpPr/>
          <p:nvPr/>
        </p:nvSpPr>
        <p:spPr>
          <a:xfrm>
            <a:off x="3996690" y="2451354"/>
            <a:ext cx="558165" cy="629920"/>
          </a:xfrm>
          <a:custGeom>
            <a:avLst/>
            <a:gdLst/>
            <a:ahLst/>
            <a:cxnLst/>
            <a:rect l="l" t="t" r="r" b="b"/>
            <a:pathLst>
              <a:path w="558164" h="629919">
                <a:moveTo>
                  <a:pt x="0" y="629412"/>
                </a:moveTo>
                <a:lnTo>
                  <a:pt x="557784" y="629412"/>
                </a:lnTo>
                <a:lnTo>
                  <a:pt x="557784" y="0"/>
                </a:lnTo>
                <a:lnTo>
                  <a:pt x="0" y="0"/>
                </a:lnTo>
                <a:lnTo>
                  <a:pt x="0" y="629412"/>
                </a:lnTo>
                <a:close/>
              </a:path>
            </a:pathLst>
          </a:custGeom>
          <a:solidFill>
            <a:srgbClr val="9DC3E6"/>
          </a:solidFill>
        </p:spPr>
        <p:txBody>
          <a:bodyPr wrap="square" lIns="0" tIns="0" rIns="0" bIns="0" rtlCol="0"/>
          <a:lstStyle/>
          <a:p>
            <a:endParaRPr/>
          </a:p>
        </p:txBody>
      </p:sp>
      <p:sp>
        <p:nvSpPr>
          <p:cNvPr id="41" name="object 10">
            <a:extLst>
              <a:ext uri="{FF2B5EF4-FFF2-40B4-BE49-F238E27FC236}">
                <a16:creationId xmlns:a16="http://schemas.microsoft.com/office/drawing/2014/main" id="{D441DFFA-BD67-4E73-B518-FBE989C44A8A}"/>
              </a:ext>
            </a:extLst>
          </p:cNvPr>
          <p:cNvSpPr txBox="1"/>
          <p:nvPr/>
        </p:nvSpPr>
        <p:spPr>
          <a:xfrm>
            <a:off x="3996690" y="2451544"/>
            <a:ext cx="558165" cy="629920"/>
          </a:xfrm>
          <a:prstGeom prst="rect">
            <a:avLst/>
          </a:prstGeom>
          <a:ln w="28955">
            <a:solidFill>
              <a:srgbClr val="4471C4"/>
            </a:solidFill>
          </a:ln>
        </p:spPr>
        <p:txBody>
          <a:bodyPr vert="horz" wrap="square" lIns="0" tIns="0" rIns="0" bIns="0" rtlCol="0">
            <a:spAutoFit/>
          </a:bodyPr>
          <a:lstStyle/>
          <a:p>
            <a:pPr>
              <a:lnSpc>
                <a:spcPct val="100000"/>
              </a:lnSpc>
            </a:pPr>
            <a:endParaRPr sz="1000">
              <a:latin typeface="Times New Roman"/>
              <a:cs typeface="Times New Roman"/>
            </a:endParaRPr>
          </a:p>
          <a:p>
            <a:pPr algn="ctr">
              <a:lnSpc>
                <a:spcPct val="100000"/>
              </a:lnSpc>
            </a:pPr>
            <a:r>
              <a:rPr sz="1050" b="1" spc="-70" dirty="0">
                <a:solidFill>
                  <a:srgbClr val="FFFFFF"/>
                </a:solidFill>
                <a:latin typeface="Arial"/>
                <a:cs typeface="Arial"/>
              </a:rPr>
              <a:t>Node</a:t>
            </a:r>
            <a:endParaRPr sz="1050">
              <a:latin typeface="Arial"/>
              <a:cs typeface="Arial"/>
            </a:endParaRPr>
          </a:p>
          <a:p>
            <a:pPr algn="ctr">
              <a:lnSpc>
                <a:spcPct val="100000"/>
              </a:lnSpc>
            </a:pPr>
            <a:r>
              <a:rPr sz="1050" b="1" spc="-50" dirty="0">
                <a:solidFill>
                  <a:srgbClr val="FFFFFF"/>
                </a:solidFill>
                <a:latin typeface="Arial"/>
                <a:cs typeface="Arial"/>
              </a:rPr>
              <a:t>25</a:t>
            </a:r>
            <a:endParaRPr sz="1050">
              <a:latin typeface="Arial"/>
              <a:cs typeface="Arial"/>
            </a:endParaRPr>
          </a:p>
        </p:txBody>
      </p:sp>
      <p:sp>
        <p:nvSpPr>
          <p:cNvPr id="42" name="object 11">
            <a:extLst>
              <a:ext uri="{FF2B5EF4-FFF2-40B4-BE49-F238E27FC236}">
                <a16:creationId xmlns:a16="http://schemas.microsoft.com/office/drawing/2014/main" id="{A46DF059-D802-4C09-9A87-0500FFF32A49}"/>
              </a:ext>
            </a:extLst>
          </p:cNvPr>
          <p:cNvSpPr/>
          <p:nvPr/>
        </p:nvSpPr>
        <p:spPr>
          <a:xfrm>
            <a:off x="4275582" y="3080766"/>
            <a:ext cx="0" cy="1024255"/>
          </a:xfrm>
          <a:custGeom>
            <a:avLst/>
            <a:gdLst/>
            <a:ahLst/>
            <a:cxnLst/>
            <a:rect l="l" t="t" r="r" b="b"/>
            <a:pathLst>
              <a:path h="1024254">
                <a:moveTo>
                  <a:pt x="0" y="0"/>
                </a:moveTo>
                <a:lnTo>
                  <a:pt x="0" y="1023874"/>
                </a:lnTo>
              </a:path>
            </a:pathLst>
          </a:custGeom>
          <a:ln w="19812">
            <a:solidFill>
              <a:srgbClr val="4471C4"/>
            </a:solidFill>
            <a:prstDash val="sysDot"/>
          </a:ln>
        </p:spPr>
        <p:txBody>
          <a:bodyPr wrap="square" lIns="0" tIns="0" rIns="0" bIns="0" rtlCol="0"/>
          <a:lstStyle/>
          <a:p>
            <a:endParaRPr/>
          </a:p>
        </p:txBody>
      </p:sp>
      <p:sp>
        <p:nvSpPr>
          <p:cNvPr id="43" name="object 12">
            <a:extLst>
              <a:ext uri="{FF2B5EF4-FFF2-40B4-BE49-F238E27FC236}">
                <a16:creationId xmlns:a16="http://schemas.microsoft.com/office/drawing/2014/main" id="{4FB8E019-6E11-4607-915D-8F8F17221351}"/>
              </a:ext>
            </a:extLst>
          </p:cNvPr>
          <p:cNvSpPr/>
          <p:nvPr/>
        </p:nvSpPr>
        <p:spPr>
          <a:xfrm>
            <a:off x="4554473" y="2766822"/>
            <a:ext cx="726440" cy="535940"/>
          </a:xfrm>
          <a:custGeom>
            <a:avLst/>
            <a:gdLst/>
            <a:ahLst/>
            <a:cxnLst/>
            <a:rect l="l" t="t" r="r" b="b"/>
            <a:pathLst>
              <a:path w="726439" h="535939">
                <a:moveTo>
                  <a:pt x="0" y="0"/>
                </a:moveTo>
                <a:lnTo>
                  <a:pt x="726059" y="535686"/>
                </a:lnTo>
              </a:path>
            </a:pathLst>
          </a:custGeom>
          <a:ln w="19812">
            <a:solidFill>
              <a:srgbClr val="4471C4"/>
            </a:solidFill>
            <a:prstDash val="sysDot"/>
          </a:ln>
        </p:spPr>
        <p:txBody>
          <a:bodyPr wrap="square" lIns="0" tIns="0" rIns="0" bIns="0" rtlCol="0"/>
          <a:lstStyle/>
          <a:p>
            <a:endParaRPr/>
          </a:p>
        </p:txBody>
      </p:sp>
      <p:sp>
        <p:nvSpPr>
          <p:cNvPr id="44" name="object 13">
            <a:extLst>
              <a:ext uri="{FF2B5EF4-FFF2-40B4-BE49-F238E27FC236}">
                <a16:creationId xmlns:a16="http://schemas.microsoft.com/office/drawing/2014/main" id="{B7AAD772-1E27-4DDC-841E-5E2A25249A00}"/>
              </a:ext>
            </a:extLst>
          </p:cNvPr>
          <p:cNvSpPr/>
          <p:nvPr/>
        </p:nvSpPr>
        <p:spPr>
          <a:xfrm>
            <a:off x="3338321" y="3079242"/>
            <a:ext cx="12065" cy="223520"/>
          </a:xfrm>
          <a:custGeom>
            <a:avLst/>
            <a:gdLst/>
            <a:ahLst/>
            <a:cxnLst/>
            <a:rect l="l" t="t" r="r" b="b"/>
            <a:pathLst>
              <a:path w="12064" h="223520">
                <a:moveTo>
                  <a:pt x="12064" y="0"/>
                </a:moveTo>
                <a:lnTo>
                  <a:pt x="0" y="223138"/>
                </a:lnTo>
              </a:path>
            </a:pathLst>
          </a:custGeom>
          <a:ln w="19812">
            <a:solidFill>
              <a:srgbClr val="4471C4"/>
            </a:solidFill>
            <a:prstDash val="sysDot"/>
          </a:ln>
        </p:spPr>
        <p:txBody>
          <a:bodyPr wrap="square" lIns="0" tIns="0" rIns="0" bIns="0" rtlCol="0"/>
          <a:lstStyle/>
          <a:p>
            <a:endParaRPr/>
          </a:p>
        </p:txBody>
      </p:sp>
      <p:sp>
        <p:nvSpPr>
          <p:cNvPr id="45" name="object 14">
            <a:extLst>
              <a:ext uri="{FF2B5EF4-FFF2-40B4-BE49-F238E27FC236}">
                <a16:creationId xmlns:a16="http://schemas.microsoft.com/office/drawing/2014/main" id="{B1D44178-B0AD-4083-B91C-5B61DCE82E25}"/>
              </a:ext>
            </a:extLst>
          </p:cNvPr>
          <p:cNvSpPr/>
          <p:nvPr/>
        </p:nvSpPr>
        <p:spPr>
          <a:xfrm>
            <a:off x="3338321" y="3931158"/>
            <a:ext cx="659130" cy="488315"/>
          </a:xfrm>
          <a:custGeom>
            <a:avLst/>
            <a:gdLst/>
            <a:ahLst/>
            <a:cxnLst/>
            <a:rect l="l" t="t" r="r" b="b"/>
            <a:pathLst>
              <a:path w="659129" h="488314">
                <a:moveTo>
                  <a:pt x="0" y="0"/>
                </a:moveTo>
                <a:lnTo>
                  <a:pt x="658876" y="488188"/>
                </a:lnTo>
              </a:path>
            </a:pathLst>
          </a:custGeom>
          <a:ln w="19811">
            <a:solidFill>
              <a:srgbClr val="4471C4"/>
            </a:solidFill>
            <a:prstDash val="sysDot"/>
          </a:ln>
        </p:spPr>
        <p:txBody>
          <a:bodyPr wrap="square" lIns="0" tIns="0" rIns="0" bIns="0" rtlCol="0"/>
          <a:lstStyle/>
          <a:p>
            <a:endParaRPr/>
          </a:p>
        </p:txBody>
      </p:sp>
      <p:sp>
        <p:nvSpPr>
          <p:cNvPr id="46" name="object 15">
            <a:extLst>
              <a:ext uri="{FF2B5EF4-FFF2-40B4-BE49-F238E27FC236}">
                <a16:creationId xmlns:a16="http://schemas.microsoft.com/office/drawing/2014/main" id="{D8DE2FFE-6429-4F22-B123-128C206FDA58}"/>
              </a:ext>
            </a:extLst>
          </p:cNvPr>
          <p:cNvSpPr/>
          <p:nvPr/>
        </p:nvSpPr>
        <p:spPr>
          <a:xfrm>
            <a:off x="4554473" y="3931158"/>
            <a:ext cx="726440" cy="488315"/>
          </a:xfrm>
          <a:custGeom>
            <a:avLst/>
            <a:gdLst/>
            <a:ahLst/>
            <a:cxnLst/>
            <a:rect l="l" t="t" r="r" b="b"/>
            <a:pathLst>
              <a:path w="726439" h="488314">
                <a:moveTo>
                  <a:pt x="726059" y="0"/>
                </a:moveTo>
                <a:lnTo>
                  <a:pt x="0" y="488188"/>
                </a:lnTo>
              </a:path>
            </a:pathLst>
          </a:custGeom>
          <a:ln w="19812">
            <a:solidFill>
              <a:srgbClr val="4471C4"/>
            </a:solidFill>
            <a:prstDash val="sysDot"/>
          </a:ln>
        </p:spPr>
        <p:txBody>
          <a:bodyPr wrap="square" lIns="0" tIns="0" rIns="0" bIns="0" rtlCol="0"/>
          <a:lstStyle/>
          <a:p>
            <a:endParaRPr/>
          </a:p>
        </p:txBody>
      </p:sp>
      <p:sp>
        <p:nvSpPr>
          <p:cNvPr id="48" name="object 16">
            <a:extLst>
              <a:ext uri="{FF2B5EF4-FFF2-40B4-BE49-F238E27FC236}">
                <a16:creationId xmlns:a16="http://schemas.microsoft.com/office/drawing/2014/main" id="{75D777AD-3E85-4B6A-8075-A3CFAE6D4823}"/>
              </a:ext>
            </a:extLst>
          </p:cNvPr>
          <p:cNvSpPr/>
          <p:nvPr/>
        </p:nvSpPr>
        <p:spPr>
          <a:xfrm>
            <a:off x="3608070" y="3617214"/>
            <a:ext cx="1403985" cy="0"/>
          </a:xfrm>
          <a:custGeom>
            <a:avLst/>
            <a:gdLst/>
            <a:ahLst/>
            <a:cxnLst/>
            <a:rect l="l" t="t" r="r" b="b"/>
            <a:pathLst>
              <a:path w="1403985">
                <a:moveTo>
                  <a:pt x="0" y="0"/>
                </a:moveTo>
                <a:lnTo>
                  <a:pt x="1403603" y="0"/>
                </a:lnTo>
              </a:path>
            </a:pathLst>
          </a:custGeom>
          <a:ln w="19812">
            <a:solidFill>
              <a:srgbClr val="4471C4"/>
            </a:solidFill>
            <a:prstDash val="sysDot"/>
          </a:ln>
        </p:spPr>
        <p:txBody>
          <a:bodyPr wrap="square" lIns="0" tIns="0" rIns="0" bIns="0" rtlCol="0"/>
          <a:lstStyle/>
          <a:p>
            <a:endParaRPr/>
          </a:p>
        </p:txBody>
      </p:sp>
      <p:sp>
        <p:nvSpPr>
          <p:cNvPr id="55" name="object 17">
            <a:extLst>
              <a:ext uri="{FF2B5EF4-FFF2-40B4-BE49-F238E27FC236}">
                <a16:creationId xmlns:a16="http://schemas.microsoft.com/office/drawing/2014/main" id="{D647F9A5-A9E1-482C-820C-E847B9458767}"/>
              </a:ext>
            </a:extLst>
          </p:cNvPr>
          <p:cNvSpPr/>
          <p:nvPr/>
        </p:nvSpPr>
        <p:spPr>
          <a:xfrm>
            <a:off x="5779770" y="3373373"/>
            <a:ext cx="623570" cy="414655"/>
          </a:xfrm>
          <a:custGeom>
            <a:avLst/>
            <a:gdLst/>
            <a:ahLst/>
            <a:cxnLst/>
            <a:rect l="l" t="t" r="r" b="b"/>
            <a:pathLst>
              <a:path w="623570" h="414654">
                <a:moveTo>
                  <a:pt x="416051" y="0"/>
                </a:moveTo>
                <a:lnTo>
                  <a:pt x="416051" y="103631"/>
                </a:lnTo>
                <a:lnTo>
                  <a:pt x="0" y="103631"/>
                </a:lnTo>
                <a:lnTo>
                  <a:pt x="0" y="310895"/>
                </a:lnTo>
                <a:lnTo>
                  <a:pt x="416051" y="310895"/>
                </a:lnTo>
                <a:lnTo>
                  <a:pt x="416051" y="414527"/>
                </a:lnTo>
                <a:lnTo>
                  <a:pt x="623315" y="207263"/>
                </a:lnTo>
                <a:lnTo>
                  <a:pt x="416051" y="0"/>
                </a:lnTo>
                <a:close/>
              </a:path>
            </a:pathLst>
          </a:custGeom>
          <a:solidFill>
            <a:srgbClr val="9DC3E6"/>
          </a:solidFill>
        </p:spPr>
        <p:txBody>
          <a:bodyPr wrap="square" lIns="0" tIns="0" rIns="0" bIns="0" rtlCol="0"/>
          <a:lstStyle/>
          <a:p>
            <a:endParaRPr/>
          </a:p>
        </p:txBody>
      </p:sp>
      <p:sp>
        <p:nvSpPr>
          <p:cNvPr id="56" name="object 18">
            <a:extLst>
              <a:ext uri="{FF2B5EF4-FFF2-40B4-BE49-F238E27FC236}">
                <a16:creationId xmlns:a16="http://schemas.microsoft.com/office/drawing/2014/main" id="{36CF9ACC-C3BB-4A92-991D-B1C88356EEA6}"/>
              </a:ext>
            </a:extLst>
          </p:cNvPr>
          <p:cNvSpPr/>
          <p:nvPr/>
        </p:nvSpPr>
        <p:spPr>
          <a:xfrm>
            <a:off x="5779770" y="3373373"/>
            <a:ext cx="623570" cy="414655"/>
          </a:xfrm>
          <a:custGeom>
            <a:avLst/>
            <a:gdLst/>
            <a:ahLst/>
            <a:cxnLst/>
            <a:rect l="l" t="t" r="r" b="b"/>
            <a:pathLst>
              <a:path w="623570" h="414654">
                <a:moveTo>
                  <a:pt x="0" y="103631"/>
                </a:moveTo>
                <a:lnTo>
                  <a:pt x="416051" y="103631"/>
                </a:lnTo>
                <a:lnTo>
                  <a:pt x="416051" y="0"/>
                </a:lnTo>
                <a:lnTo>
                  <a:pt x="623315" y="207263"/>
                </a:lnTo>
                <a:lnTo>
                  <a:pt x="416051" y="414527"/>
                </a:lnTo>
                <a:lnTo>
                  <a:pt x="416051" y="310895"/>
                </a:lnTo>
                <a:lnTo>
                  <a:pt x="0" y="310895"/>
                </a:lnTo>
                <a:lnTo>
                  <a:pt x="0" y="103631"/>
                </a:lnTo>
                <a:close/>
              </a:path>
            </a:pathLst>
          </a:custGeom>
          <a:ln w="19812">
            <a:solidFill>
              <a:srgbClr val="4471C4"/>
            </a:solidFill>
          </a:ln>
        </p:spPr>
        <p:txBody>
          <a:bodyPr wrap="square" lIns="0" tIns="0" rIns="0" bIns="0" rtlCol="0"/>
          <a:lstStyle/>
          <a:p>
            <a:endParaRPr/>
          </a:p>
        </p:txBody>
      </p:sp>
      <p:sp>
        <p:nvSpPr>
          <p:cNvPr id="57" name="object 19">
            <a:extLst>
              <a:ext uri="{FF2B5EF4-FFF2-40B4-BE49-F238E27FC236}">
                <a16:creationId xmlns:a16="http://schemas.microsoft.com/office/drawing/2014/main" id="{36B59DE9-AE82-4260-BAB6-692E9E00AA15}"/>
              </a:ext>
            </a:extLst>
          </p:cNvPr>
          <p:cNvSpPr/>
          <p:nvPr/>
        </p:nvSpPr>
        <p:spPr>
          <a:xfrm>
            <a:off x="6665976" y="2951988"/>
            <a:ext cx="2415539" cy="542543"/>
          </a:xfrm>
          <a:prstGeom prst="rect">
            <a:avLst/>
          </a:prstGeom>
          <a:blipFill>
            <a:blip r:embed="rId3" cstate="print"/>
            <a:stretch>
              <a:fillRect/>
            </a:stretch>
          </a:blipFill>
        </p:spPr>
        <p:txBody>
          <a:bodyPr wrap="square" lIns="0" tIns="0" rIns="0" bIns="0" rtlCol="0"/>
          <a:lstStyle/>
          <a:p>
            <a:endParaRPr/>
          </a:p>
        </p:txBody>
      </p:sp>
      <p:sp>
        <p:nvSpPr>
          <p:cNvPr id="58" name="object 20">
            <a:extLst>
              <a:ext uri="{FF2B5EF4-FFF2-40B4-BE49-F238E27FC236}">
                <a16:creationId xmlns:a16="http://schemas.microsoft.com/office/drawing/2014/main" id="{4BFE7F24-B4FF-43DD-BEE3-964EB9EE11AF}"/>
              </a:ext>
            </a:extLst>
          </p:cNvPr>
          <p:cNvSpPr/>
          <p:nvPr/>
        </p:nvSpPr>
        <p:spPr>
          <a:xfrm>
            <a:off x="6673595" y="3605784"/>
            <a:ext cx="2414015" cy="542544"/>
          </a:xfrm>
          <a:prstGeom prst="rect">
            <a:avLst/>
          </a:prstGeom>
          <a:blipFill>
            <a:blip r:embed="rId4" cstate="print"/>
            <a:stretch>
              <a:fillRect/>
            </a:stretch>
          </a:blipFill>
        </p:spPr>
        <p:txBody>
          <a:bodyPr wrap="square" lIns="0" tIns="0" rIns="0" bIns="0" rtlCol="0"/>
          <a:lstStyle/>
          <a:p>
            <a:endParaRPr/>
          </a:p>
        </p:txBody>
      </p:sp>
      <p:sp>
        <p:nvSpPr>
          <p:cNvPr id="59" name="object 21">
            <a:extLst>
              <a:ext uri="{FF2B5EF4-FFF2-40B4-BE49-F238E27FC236}">
                <a16:creationId xmlns:a16="http://schemas.microsoft.com/office/drawing/2014/main" id="{7CEF6681-093E-49BF-A443-D35814F95B1E}"/>
              </a:ext>
            </a:extLst>
          </p:cNvPr>
          <p:cNvSpPr/>
          <p:nvPr/>
        </p:nvSpPr>
        <p:spPr>
          <a:xfrm>
            <a:off x="6665976" y="4274820"/>
            <a:ext cx="2415539" cy="541019"/>
          </a:xfrm>
          <a:prstGeom prst="rect">
            <a:avLst/>
          </a:prstGeom>
          <a:blipFill>
            <a:blip r:embed="rId5" cstate="print"/>
            <a:stretch>
              <a:fillRect/>
            </a:stretch>
          </a:blipFill>
        </p:spPr>
        <p:txBody>
          <a:bodyPr wrap="square" lIns="0" tIns="0" rIns="0" bIns="0" rtlCol="0"/>
          <a:lstStyle/>
          <a:p>
            <a:endParaRPr/>
          </a:p>
        </p:txBody>
      </p:sp>
      <p:sp>
        <p:nvSpPr>
          <p:cNvPr id="60" name="object 22">
            <a:extLst>
              <a:ext uri="{FF2B5EF4-FFF2-40B4-BE49-F238E27FC236}">
                <a16:creationId xmlns:a16="http://schemas.microsoft.com/office/drawing/2014/main" id="{4B5A9AA6-F70B-404C-A960-786D97B1C734}"/>
              </a:ext>
            </a:extLst>
          </p:cNvPr>
          <p:cNvSpPr/>
          <p:nvPr/>
        </p:nvSpPr>
        <p:spPr>
          <a:xfrm>
            <a:off x="6679692" y="2314955"/>
            <a:ext cx="2415539" cy="542543"/>
          </a:xfrm>
          <a:prstGeom prst="rect">
            <a:avLst/>
          </a:prstGeom>
          <a:blipFill>
            <a:blip r:embed="rId6" cstate="print"/>
            <a:stretch>
              <a:fillRect/>
            </a:stretch>
          </a:blipFill>
        </p:spPr>
        <p:txBody>
          <a:bodyPr wrap="square" lIns="0" tIns="0" rIns="0" bIns="0" rtlCol="0"/>
          <a:lstStyle/>
          <a:p>
            <a:endParaRPr/>
          </a:p>
        </p:txBody>
      </p:sp>
      <p:sp>
        <p:nvSpPr>
          <p:cNvPr id="61" name="object 23">
            <a:extLst>
              <a:ext uri="{FF2B5EF4-FFF2-40B4-BE49-F238E27FC236}">
                <a16:creationId xmlns:a16="http://schemas.microsoft.com/office/drawing/2014/main" id="{0F669FF9-5329-4E9C-93DB-99B07A0CE790}"/>
              </a:ext>
            </a:extLst>
          </p:cNvPr>
          <p:cNvSpPr/>
          <p:nvPr/>
        </p:nvSpPr>
        <p:spPr>
          <a:xfrm>
            <a:off x="9307830" y="3310890"/>
            <a:ext cx="611505" cy="414655"/>
          </a:xfrm>
          <a:custGeom>
            <a:avLst/>
            <a:gdLst/>
            <a:ahLst/>
            <a:cxnLst/>
            <a:rect l="l" t="t" r="r" b="b"/>
            <a:pathLst>
              <a:path w="611504" h="414654">
                <a:moveTo>
                  <a:pt x="403860" y="0"/>
                </a:moveTo>
                <a:lnTo>
                  <a:pt x="403860" y="103632"/>
                </a:lnTo>
                <a:lnTo>
                  <a:pt x="0" y="103632"/>
                </a:lnTo>
                <a:lnTo>
                  <a:pt x="0" y="310896"/>
                </a:lnTo>
                <a:lnTo>
                  <a:pt x="403860" y="310896"/>
                </a:lnTo>
                <a:lnTo>
                  <a:pt x="403860" y="414528"/>
                </a:lnTo>
                <a:lnTo>
                  <a:pt x="611124" y="207263"/>
                </a:lnTo>
                <a:lnTo>
                  <a:pt x="403860" y="0"/>
                </a:lnTo>
                <a:close/>
              </a:path>
            </a:pathLst>
          </a:custGeom>
          <a:solidFill>
            <a:srgbClr val="9DC3E6"/>
          </a:solidFill>
        </p:spPr>
        <p:txBody>
          <a:bodyPr wrap="square" lIns="0" tIns="0" rIns="0" bIns="0" rtlCol="0"/>
          <a:lstStyle/>
          <a:p>
            <a:endParaRPr/>
          </a:p>
        </p:txBody>
      </p:sp>
      <p:sp>
        <p:nvSpPr>
          <p:cNvPr id="62" name="object 24">
            <a:extLst>
              <a:ext uri="{FF2B5EF4-FFF2-40B4-BE49-F238E27FC236}">
                <a16:creationId xmlns:a16="http://schemas.microsoft.com/office/drawing/2014/main" id="{15847628-7C5D-463E-8E11-AAA92221F6BB}"/>
              </a:ext>
            </a:extLst>
          </p:cNvPr>
          <p:cNvSpPr/>
          <p:nvPr/>
        </p:nvSpPr>
        <p:spPr>
          <a:xfrm>
            <a:off x="9307830" y="3310890"/>
            <a:ext cx="611505" cy="414655"/>
          </a:xfrm>
          <a:custGeom>
            <a:avLst/>
            <a:gdLst/>
            <a:ahLst/>
            <a:cxnLst/>
            <a:rect l="l" t="t" r="r" b="b"/>
            <a:pathLst>
              <a:path w="611504" h="414654">
                <a:moveTo>
                  <a:pt x="0" y="103632"/>
                </a:moveTo>
                <a:lnTo>
                  <a:pt x="403860" y="103632"/>
                </a:lnTo>
                <a:lnTo>
                  <a:pt x="403860" y="0"/>
                </a:lnTo>
                <a:lnTo>
                  <a:pt x="611124" y="207263"/>
                </a:lnTo>
                <a:lnTo>
                  <a:pt x="403860" y="414528"/>
                </a:lnTo>
                <a:lnTo>
                  <a:pt x="403860" y="310896"/>
                </a:lnTo>
                <a:lnTo>
                  <a:pt x="0" y="310896"/>
                </a:lnTo>
                <a:lnTo>
                  <a:pt x="0" y="103632"/>
                </a:lnTo>
                <a:close/>
              </a:path>
            </a:pathLst>
          </a:custGeom>
          <a:ln w="19812">
            <a:solidFill>
              <a:srgbClr val="4471C4"/>
            </a:solidFill>
          </a:ln>
        </p:spPr>
        <p:txBody>
          <a:bodyPr wrap="square" lIns="0" tIns="0" rIns="0" bIns="0" rtlCol="0"/>
          <a:lstStyle/>
          <a:p>
            <a:endParaRPr/>
          </a:p>
        </p:txBody>
      </p:sp>
      <p:sp>
        <p:nvSpPr>
          <p:cNvPr id="73" name="object 34">
            <a:extLst>
              <a:ext uri="{FF2B5EF4-FFF2-40B4-BE49-F238E27FC236}">
                <a16:creationId xmlns:a16="http://schemas.microsoft.com/office/drawing/2014/main" id="{4E10871E-4942-485F-A89C-27841EE2752B}"/>
              </a:ext>
            </a:extLst>
          </p:cNvPr>
          <p:cNvSpPr txBox="1"/>
          <p:nvPr/>
        </p:nvSpPr>
        <p:spPr>
          <a:xfrm>
            <a:off x="1709421" y="4835025"/>
            <a:ext cx="889000" cy="939800"/>
          </a:xfrm>
          <a:prstGeom prst="rect">
            <a:avLst/>
          </a:prstGeom>
        </p:spPr>
        <p:txBody>
          <a:bodyPr vert="horz" wrap="square" lIns="0" tIns="12700" rIns="0" bIns="0" rtlCol="0">
            <a:spAutoFit/>
          </a:bodyPr>
          <a:lstStyle/>
          <a:p>
            <a:pPr marL="12700" marR="5080">
              <a:lnSpc>
                <a:spcPct val="100000"/>
              </a:lnSpc>
              <a:spcBef>
                <a:spcPts val="100"/>
              </a:spcBef>
            </a:pPr>
            <a:r>
              <a:rPr sz="1200" b="1" spc="-100" dirty="0">
                <a:latin typeface="Arial"/>
                <a:cs typeface="Arial"/>
              </a:rPr>
              <a:t>Transaction</a:t>
            </a:r>
            <a:r>
              <a:rPr sz="1200" b="1" spc="-135" dirty="0">
                <a:latin typeface="Arial"/>
                <a:cs typeface="Arial"/>
              </a:rPr>
              <a:t> </a:t>
            </a:r>
            <a:r>
              <a:rPr sz="1200" b="1" spc="-114" dirty="0">
                <a:latin typeface="Arial"/>
                <a:cs typeface="Arial"/>
              </a:rPr>
              <a:t>is  </a:t>
            </a:r>
            <a:r>
              <a:rPr sz="1200" b="1" spc="-105" dirty="0">
                <a:latin typeface="Arial"/>
                <a:cs typeface="Arial"/>
              </a:rPr>
              <a:t>Broadcasted  </a:t>
            </a:r>
            <a:r>
              <a:rPr sz="1200" b="1" spc="-45" dirty="0">
                <a:latin typeface="Arial"/>
                <a:cs typeface="Arial"/>
              </a:rPr>
              <a:t>to </a:t>
            </a:r>
            <a:r>
              <a:rPr sz="1200" b="1" spc="-110" dirty="0">
                <a:latin typeface="Arial"/>
                <a:cs typeface="Arial"/>
              </a:rPr>
              <a:t>Blockchain  </a:t>
            </a:r>
            <a:r>
              <a:rPr sz="1200" b="1" spc="-60" dirty="0">
                <a:latin typeface="Arial"/>
                <a:cs typeface="Arial"/>
              </a:rPr>
              <a:t>peer-to-peer  network</a:t>
            </a:r>
            <a:endParaRPr sz="1200" dirty="0">
              <a:latin typeface="Arial"/>
              <a:cs typeface="Arial"/>
            </a:endParaRPr>
          </a:p>
        </p:txBody>
      </p:sp>
      <p:sp>
        <p:nvSpPr>
          <p:cNvPr id="74" name="object 35">
            <a:extLst>
              <a:ext uri="{FF2B5EF4-FFF2-40B4-BE49-F238E27FC236}">
                <a16:creationId xmlns:a16="http://schemas.microsoft.com/office/drawing/2014/main" id="{8D972872-8CBF-498A-8B69-C57F92174777}"/>
              </a:ext>
            </a:extLst>
          </p:cNvPr>
          <p:cNvSpPr/>
          <p:nvPr/>
        </p:nvSpPr>
        <p:spPr>
          <a:xfrm>
            <a:off x="674369" y="3166110"/>
            <a:ext cx="662940" cy="715010"/>
          </a:xfrm>
          <a:custGeom>
            <a:avLst/>
            <a:gdLst/>
            <a:ahLst/>
            <a:cxnLst/>
            <a:rect l="l" t="t" r="r" b="b"/>
            <a:pathLst>
              <a:path w="662940" h="715010">
                <a:moveTo>
                  <a:pt x="536333" y="0"/>
                </a:moveTo>
                <a:lnTo>
                  <a:pt x="126606" y="0"/>
                </a:lnTo>
                <a:lnTo>
                  <a:pt x="0" y="441706"/>
                </a:lnTo>
                <a:lnTo>
                  <a:pt x="331470" y="714756"/>
                </a:lnTo>
                <a:lnTo>
                  <a:pt x="662940" y="441706"/>
                </a:lnTo>
                <a:lnTo>
                  <a:pt x="536333" y="0"/>
                </a:lnTo>
                <a:close/>
              </a:path>
            </a:pathLst>
          </a:custGeom>
          <a:solidFill>
            <a:srgbClr val="9DC3E6"/>
          </a:solidFill>
        </p:spPr>
        <p:txBody>
          <a:bodyPr wrap="square" lIns="0" tIns="0" rIns="0" bIns="0" rtlCol="0"/>
          <a:lstStyle/>
          <a:p>
            <a:endParaRPr/>
          </a:p>
        </p:txBody>
      </p:sp>
      <p:sp>
        <p:nvSpPr>
          <p:cNvPr id="75" name="object 36">
            <a:extLst>
              <a:ext uri="{FF2B5EF4-FFF2-40B4-BE49-F238E27FC236}">
                <a16:creationId xmlns:a16="http://schemas.microsoft.com/office/drawing/2014/main" id="{0A50ABEB-1ACB-4387-9C48-CC1551D5979D}"/>
              </a:ext>
            </a:extLst>
          </p:cNvPr>
          <p:cNvSpPr/>
          <p:nvPr/>
        </p:nvSpPr>
        <p:spPr>
          <a:xfrm>
            <a:off x="674369" y="3166110"/>
            <a:ext cx="662940" cy="715010"/>
          </a:xfrm>
          <a:custGeom>
            <a:avLst/>
            <a:gdLst/>
            <a:ahLst/>
            <a:cxnLst/>
            <a:rect l="l" t="t" r="r" b="b"/>
            <a:pathLst>
              <a:path w="662940" h="715010">
                <a:moveTo>
                  <a:pt x="662940" y="441706"/>
                </a:moveTo>
                <a:lnTo>
                  <a:pt x="331470" y="714756"/>
                </a:lnTo>
                <a:lnTo>
                  <a:pt x="0" y="441706"/>
                </a:lnTo>
                <a:lnTo>
                  <a:pt x="126606" y="0"/>
                </a:lnTo>
                <a:lnTo>
                  <a:pt x="536333" y="0"/>
                </a:lnTo>
                <a:lnTo>
                  <a:pt x="662940" y="441706"/>
                </a:lnTo>
                <a:close/>
              </a:path>
            </a:pathLst>
          </a:custGeom>
          <a:ln w="38100">
            <a:solidFill>
              <a:srgbClr val="4471C4"/>
            </a:solidFill>
            <a:prstDash val="lgDash"/>
          </a:ln>
        </p:spPr>
        <p:txBody>
          <a:bodyPr wrap="square" lIns="0" tIns="0" rIns="0" bIns="0" rtlCol="0"/>
          <a:lstStyle/>
          <a:p>
            <a:endParaRPr/>
          </a:p>
        </p:txBody>
      </p:sp>
      <p:sp>
        <p:nvSpPr>
          <p:cNvPr id="76" name="object 37">
            <a:extLst>
              <a:ext uri="{FF2B5EF4-FFF2-40B4-BE49-F238E27FC236}">
                <a16:creationId xmlns:a16="http://schemas.microsoft.com/office/drawing/2014/main" id="{9CCA34D4-FFF8-4A5A-B86E-1703F457551B}"/>
              </a:ext>
            </a:extLst>
          </p:cNvPr>
          <p:cNvSpPr/>
          <p:nvPr/>
        </p:nvSpPr>
        <p:spPr>
          <a:xfrm>
            <a:off x="810005" y="2839973"/>
            <a:ext cx="373380" cy="326390"/>
          </a:xfrm>
          <a:custGeom>
            <a:avLst/>
            <a:gdLst/>
            <a:ahLst/>
            <a:cxnLst/>
            <a:rect l="l" t="t" r="r" b="b"/>
            <a:pathLst>
              <a:path w="373380" h="326389">
                <a:moveTo>
                  <a:pt x="186690" y="0"/>
                </a:moveTo>
                <a:lnTo>
                  <a:pt x="137058" y="5826"/>
                </a:lnTo>
                <a:lnTo>
                  <a:pt x="92461" y="22267"/>
                </a:lnTo>
                <a:lnTo>
                  <a:pt x="54678" y="47767"/>
                </a:lnTo>
                <a:lnTo>
                  <a:pt x="25487" y="80772"/>
                </a:lnTo>
                <a:lnTo>
                  <a:pt x="6668" y="119723"/>
                </a:lnTo>
                <a:lnTo>
                  <a:pt x="0" y="163067"/>
                </a:lnTo>
                <a:lnTo>
                  <a:pt x="6668" y="206412"/>
                </a:lnTo>
                <a:lnTo>
                  <a:pt x="25487" y="245363"/>
                </a:lnTo>
                <a:lnTo>
                  <a:pt x="54678" y="278368"/>
                </a:lnTo>
                <a:lnTo>
                  <a:pt x="92461" y="303868"/>
                </a:lnTo>
                <a:lnTo>
                  <a:pt x="137058" y="320309"/>
                </a:lnTo>
                <a:lnTo>
                  <a:pt x="186690" y="326136"/>
                </a:lnTo>
                <a:lnTo>
                  <a:pt x="236321" y="320309"/>
                </a:lnTo>
                <a:lnTo>
                  <a:pt x="280918" y="303868"/>
                </a:lnTo>
                <a:lnTo>
                  <a:pt x="318701" y="278368"/>
                </a:lnTo>
                <a:lnTo>
                  <a:pt x="347892" y="245363"/>
                </a:lnTo>
                <a:lnTo>
                  <a:pt x="366711" y="206412"/>
                </a:lnTo>
                <a:lnTo>
                  <a:pt x="373380" y="163067"/>
                </a:lnTo>
                <a:lnTo>
                  <a:pt x="366711" y="119723"/>
                </a:lnTo>
                <a:lnTo>
                  <a:pt x="347892" y="80772"/>
                </a:lnTo>
                <a:lnTo>
                  <a:pt x="318701" y="47767"/>
                </a:lnTo>
                <a:lnTo>
                  <a:pt x="280918" y="22267"/>
                </a:lnTo>
                <a:lnTo>
                  <a:pt x="236321" y="5826"/>
                </a:lnTo>
                <a:lnTo>
                  <a:pt x="186690" y="0"/>
                </a:lnTo>
                <a:close/>
              </a:path>
            </a:pathLst>
          </a:custGeom>
          <a:solidFill>
            <a:srgbClr val="9DC3E6"/>
          </a:solidFill>
        </p:spPr>
        <p:txBody>
          <a:bodyPr wrap="square" lIns="0" tIns="0" rIns="0" bIns="0" rtlCol="0"/>
          <a:lstStyle/>
          <a:p>
            <a:endParaRPr/>
          </a:p>
        </p:txBody>
      </p:sp>
      <p:sp>
        <p:nvSpPr>
          <p:cNvPr id="77" name="object 38">
            <a:extLst>
              <a:ext uri="{FF2B5EF4-FFF2-40B4-BE49-F238E27FC236}">
                <a16:creationId xmlns:a16="http://schemas.microsoft.com/office/drawing/2014/main" id="{90B49C29-9BF5-47CD-A94E-73F775EA6E50}"/>
              </a:ext>
            </a:extLst>
          </p:cNvPr>
          <p:cNvSpPr/>
          <p:nvPr/>
        </p:nvSpPr>
        <p:spPr>
          <a:xfrm>
            <a:off x="810005" y="2839973"/>
            <a:ext cx="373380" cy="326390"/>
          </a:xfrm>
          <a:custGeom>
            <a:avLst/>
            <a:gdLst/>
            <a:ahLst/>
            <a:cxnLst/>
            <a:rect l="l" t="t" r="r" b="b"/>
            <a:pathLst>
              <a:path w="373380" h="326389">
                <a:moveTo>
                  <a:pt x="0" y="163067"/>
                </a:moveTo>
                <a:lnTo>
                  <a:pt x="6668" y="119723"/>
                </a:lnTo>
                <a:lnTo>
                  <a:pt x="25487" y="80772"/>
                </a:lnTo>
                <a:lnTo>
                  <a:pt x="54678" y="47767"/>
                </a:lnTo>
                <a:lnTo>
                  <a:pt x="92461" y="22267"/>
                </a:lnTo>
                <a:lnTo>
                  <a:pt x="137058" y="5826"/>
                </a:lnTo>
                <a:lnTo>
                  <a:pt x="186690" y="0"/>
                </a:lnTo>
                <a:lnTo>
                  <a:pt x="236321" y="5826"/>
                </a:lnTo>
                <a:lnTo>
                  <a:pt x="280918" y="22267"/>
                </a:lnTo>
                <a:lnTo>
                  <a:pt x="318701" y="47767"/>
                </a:lnTo>
                <a:lnTo>
                  <a:pt x="347892" y="80772"/>
                </a:lnTo>
                <a:lnTo>
                  <a:pt x="366711" y="119723"/>
                </a:lnTo>
                <a:lnTo>
                  <a:pt x="373380" y="163067"/>
                </a:lnTo>
                <a:lnTo>
                  <a:pt x="366711" y="206412"/>
                </a:lnTo>
                <a:lnTo>
                  <a:pt x="347892" y="245363"/>
                </a:lnTo>
                <a:lnTo>
                  <a:pt x="318701" y="278368"/>
                </a:lnTo>
                <a:lnTo>
                  <a:pt x="280918" y="303868"/>
                </a:lnTo>
                <a:lnTo>
                  <a:pt x="236321" y="320309"/>
                </a:lnTo>
                <a:lnTo>
                  <a:pt x="186690" y="326136"/>
                </a:lnTo>
                <a:lnTo>
                  <a:pt x="137058" y="320309"/>
                </a:lnTo>
                <a:lnTo>
                  <a:pt x="92461" y="303868"/>
                </a:lnTo>
                <a:lnTo>
                  <a:pt x="54678" y="278368"/>
                </a:lnTo>
                <a:lnTo>
                  <a:pt x="25487" y="245363"/>
                </a:lnTo>
                <a:lnTo>
                  <a:pt x="6668" y="206412"/>
                </a:lnTo>
                <a:lnTo>
                  <a:pt x="0" y="163067"/>
                </a:lnTo>
                <a:close/>
              </a:path>
            </a:pathLst>
          </a:custGeom>
          <a:ln w="38100">
            <a:solidFill>
              <a:srgbClr val="4471C4"/>
            </a:solidFill>
            <a:prstDash val="lgDash"/>
          </a:ln>
        </p:spPr>
        <p:txBody>
          <a:bodyPr wrap="square" lIns="0" tIns="0" rIns="0" bIns="0" rtlCol="0"/>
          <a:lstStyle/>
          <a:p>
            <a:endParaRPr/>
          </a:p>
        </p:txBody>
      </p:sp>
      <p:sp>
        <p:nvSpPr>
          <p:cNvPr id="81" name="object 42">
            <a:extLst>
              <a:ext uri="{FF2B5EF4-FFF2-40B4-BE49-F238E27FC236}">
                <a16:creationId xmlns:a16="http://schemas.microsoft.com/office/drawing/2014/main" id="{DA98C645-0D06-4331-B365-EC8C956DABFD}"/>
              </a:ext>
            </a:extLst>
          </p:cNvPr>
          <p:cNvSpPr txBox="1"/>
          <p:nvPr/>
        </p:nvSpPr>
        <p:spPr>
          <a:xfrm>
            <a:off x="549275" y="5231202"/>
            <a:ext cx="868680" cy="574675"/>
          </a:xfrm>
          <a:prstGeom prst="rect">
            <a:avLst/>
          </a:prstGeom>
        </p:spPr>
        <p:txBody>
          <a:bodyPr vert="horz" wrap="square" lIns="0" tIns="12700" rIns="0" bIns="0" rtlCol="0">
            <a:spAutoFit/>
          </a:bodyPr>
          <a:lstStyle/>
          <a:p>
            <a:pPr marL="12700" marR="273685">
              <a:lnSpc>
                <a:spcPct val="100000"/>
              </a:lnSpc>
              <a:spcBef>
                <a:spcPts val="100"/>
              </a:spcBef>
            </a:pPr>
            <a:r>
              <a:rPr sz="1200" b="1" spc="-100" dirty="0">
                <a:latin typeface="Arial"/>
                <a:cs typeface="Arial"/>
              </a:rPr>
              <a:t>User  </a:t>
            </a:r>
            <a:r>
              <a:rPr sz="1200" b="1" spc="-215" dirty="0">
                <a:latin typeface="Arial"/>
                <a:cs typeface="Arial"/>
              </a:rPr>
              <a:t>R</a:t>
            </a:r>
            <a:r>
              <a:rPr sz="1200" b="1" spc="-70" dirty="0">
                <a:latin typeface="Arial"/>
                <a:cs typeface="Arial"/>
              </a:rPr>
              <a:t>e</a:t>
            </a:r>
            <a:r>
              <a:rPr sz="1200" b="1" spc="-90" dirty="0">
                <a:latin typeface="Arial"/>
                <a:cs typeface="Arial"/>
              </a:rPr>
              <a:t>qu</a:t>
            </a:r>
            <a:r>
              <a:rPr sz="1200" b="1" spc="-70" dirty="0">
                <a:latin typeface="Arial"/>
                <a:cs typeface="Arial"/>
              </a:rPr>
              <a:t>e</a:t>
            </a:r>
            <a:r>
              <a:rPr sz="1200" b="1" spc="-204" dirty="0">
                <a:latin typeface="Arial"/>
                <a:cs typeface="Arial"/>
              </a:rPr>
              <a:t>s</a:t>
            </a:r>
            <a:r>
              <a:rPr sz="1200" b="1" spc="-90" dirty="0">
                <a:latin typeface="Arial"/>
                <a:cs typeface="Arial"/>
              </a:rPr>
              <a:t>ts</a:t>
            </a:r>
            <a:endParaRPr sz="1200" dirty="0">
              <a:latin typeface="Arial"/>
              <a:cs typeface="Arial"/>
            </a:endParaRPr>
          </a:p>
          <a:p>
            <a:pPr marL="12700">
              <a:lnSpc>
                <a:spcPct val="100000"/>
              </a:lnSpc>
            </a:pPr>
            <a:r>
              <a:rPr sz="1200" b="1" spc="-140" dirty="0">
                <a:latin typeface="Arial"/>
                <a:cs typeface="Arial"/>
              </a:rPr>
              <a:t>A</a:t>
            </a:r>
            <a:r>
              <a:rPr sz="1200" b="1" spc="-114" dirty="0">
                <a:latin typeface="Arial"/>
                <a:cs typeface="Arial"/>
              </a:rPr>
              <a:t> </a:t>
            </a:r>
            <a:r>
              <a:rPr sz="1200" b="1" spc="-80" dirty="0">
                <a:latin typeface="Arial"/>
                <a:cs typeface="Arial"/>
              </a:rPr>
              <a:t>transaction</a:t>
            </a:r>
            <a:endParaRPr sz="1200" dirty="0">
              <a:latin typeface="Arial"/>
              <a:cs typeface="Arial"/>
            </a:endParaRPr>
          </a:p>
        </p:txBody>
      </p:sp>
      <p:sp>
        <p:nvSpPr>
          <p:cNvPr id="85" name="object 46">
            <a:extLst>
              <a:ext uri="{FF2B5EF4-FFF2-40B4-BE49-F238E27FC236}">
                <a16:creationId xmlns:a16="http://schemas.microsoft.com/office/drawing/2014/main" id="{5B86810B-25F5-4014-8726-72BB12137BAE}"/>
              </a:ext>
            </a:extLst>
          </p:cNvPr>
          <p:cNvSpPr txBox="1"/>
          <p:nvPr/>
        </p:nvSpPr>
        <p:spPr>
          <a:xfrm>
            <a:off x="3070353" y="5177926"/>
            <a:ext cx="2279015" cy="574675"/>
          </a:xfrm>
          <a:prstGeom prst="rect">
            <a:avLst/>
          </a:prstGeom>
        </p:spPr>
        <p:txBody>
          <a:bodyPr vert="horz" wrap="square" lIns="0" tIns="12700" rIns="0" bIns="0" rtlCol="0">
            <a:spAutoFit/>
          </a:bodyPr>
          <a:lstStyle/>
          <a:p>
            <a:pPr marL="12700" marR="5080" algn="just">
              <a:lnSpc>
                <a:spcPct val="100000"/>
              </a:lnSpc>
              <a:spcBef>
                <a:spcPts val="100"/>
              </a:spcBef>
            </a:pPr>
            <a:r>
              <a:rPr sz="1200" b="1" spc="-100" dirty="0">
                <a:latin typeface="Arial"/>
                <a:cs typeface="Arial"/>
              </a:rPr>
              <a:t>Transaction </a:t>
            </a:r>
            <a:r>
              <a:rPr sz="1200" b="1" spc="-40" dirty="0">
                <a:latin typeface="Arial"/>
                <a:cs typeface="Arial"/>
              </a:rPr>
              <a:t>will </a:t>
            </a:r>
            <a:r>
              <a:rPr sz="1200" b="1" spc="-80" dirty="0">
                <a:latin typeface="Arial"/>
                <a:cs typeface="Arial"/>
              </a:rPr>
              <a:t>be </a:t>
            </a:r>
            <a:r>
              <a:rPr sz="1200" b="1" spc="-70" dirty="0">
                <a:latin typeface="Arial"/>
                <a:cs typeface="Arial"/>
              </a:rPr>
              <a:t>validated </a:t>
            </a:r>
            <a:r>
              <a:rPr sz="1200" b="1" spc="-100" dirty="0">
                <a:latin typeface="Arial"/>
                <a:cs typeface="Arial"/>
              </a:rPr>
              <a:t>by any  </a:t>
            </a:r>
            <a:r>
              <a:rPr sz="1200" b="1" spc="-85" dirty="0">
                <a:latin typeface="Arial"/>
                <a:cs typeface="Arial"/>
              </a:rPr>
              <a:t>node </a:t>
            </a:r>
            <a:r>
              <a:rPr sz="1200" b="1" spc="-65" dirty="0">
                <a:latin typeface="Arial"/>
                <a:cs typeface="Arial"/>
              </a:rPr>
              <a:t>in </a:t>
            </a:r>
            <a:r>
              <a:rPr sz="1200" b="1" spc="-75" dirty="0">
                <a:latin typeface="Arial"/>
                <a:cs typeface="Arial"/>
              </a:rPr>
              <a:t>this </a:t>
            </a:r>
            <a:r>
              <a:rPr sz="1200" b="1" spc="-60" dirty="0">
                <a:latin typeface="Arial"/>
                <a:cs typeface="Arial"/>
              </a:rPr>
              <a:t>Network </a:t>
            </a:r>
            <a:r>
              <a:rPr sz="1200" b="1" spc="-80" dirty="0">
                <a:latin typeface="Arial"/>
                <a:cs typeface="Arial"/>
              </a:rPr>
              <a:t>through </a:t>
            </a:r>
            <a:r>
              <a:rPr sz="1200" b="1" spc="-110" dirty="0">
                <a:latin typeface="Arial"/>
                <a:cs typeface="Arial"/>
              </a:rPr>
              <a:t>some  </a:t>
            </a:r>
            <a:r>
              <a:rPr sz="1200" b="1" spc="-85" dirty="0">
                <a:latin typeface="Arial"/>
                <a:cs typeface="Arial"/>
              </a:rPr>
              <a:t>algorithms </a:t>
            </a:r>
            <a:r>
              <a:rPr sz="1200" b="1" spc="-90" dirty="0">
                <a:latin typeface="Arial"/>
                <a:cs typeface="Arial"/>
              </a:rPr>
              <a:t>and </a:t>
            </a:r>
            <a:r>
              <a:rPr sz="1200" b="1" spc="-80" dirty="0">
                <a:latin typeface="Arial"/>
                <a:cs typeface="Arial"/>
              </a:rPr>
              <a:t>smart</a:t>
            </a:r>
            <a:r>
              <a:rPr sz="1200" b="1" spc="-35" dirty="0">
                <a:latin typeface="Arial"/>
                <a:cs typeface="Arial"/>
              </a:rPr>
              <a:t> </a:t>
            </a:r>
            <a:r>
              <a:rPr sz="1200" b="1" spc="-80" dirty="0">
                <a:latin typeface="Arial"/>
                <a:cs typeface="Arial"/>
              </a:rPr>
              <a:t>contract</a:t>
            </a:r>
            <a:endParaRPr sz="1200" dirty="0">
              <a:latin typeface="Arial"/>
              <a:cs typeface="Arial"/>
            </a:endParaRPr>
          </a:p>
        </p:txBody>
      </p:sp>
      <p:sp>
        <p:nvSpPr>
          <p:cNvPr id="90" name="object 51">
            <a:extLst>
              <a:ext uri="{FF2B5EF4-FFF2-40B4-BE49-F238E27FC236}">
                <a16:creationId xmlns:a16="http://schemas.microsoft.com/office/drawing/2014/main" id="{CC7BCC95-C67C-4DF5-9FCA-7E2D7096E745}"/>
              </a:ext>
            </a:extLst>
          </p:cNvPr>
          <p:cNvSpPr txBox="1"/>
          <p:nvPr/>
        </p:nvSpPr>
        <p:spPr>
          <a:xfrm>
            <a:off x="6626733" y="4993140"/>
            <a:ext cx="2584450" cy="757555"/>
          </a:xfrm>
          <a:prstGeom prst="rect">
            <a:avLst/>
          </a:prstGeom>
        </p:spPr>
        <p:txBody>
          <a:bodyPr vert="horz" wrap="square" lIns="0" tIns="12700" rIns="0" bIns="0" rtlCol="0">
            <a:spAutoFit/>
          </a:bodyPr>
          <a:lstStyle/>
          <a:p>
            <a:pPr marL="12700" marR="5080">
              <a:lnSpc>
                <a:spcPct val="100000"/>
              </a:lnSpc>
              <a:spcBef>
                <a:spcPts val="100"/>
              </a:spcBef>
            </a:pPr>
            <a:r>
              <a:rPr sz="1200" b="1" spc="-114" dirty="0">
                <a:latin typeface="Arial"/>
                <a:cs typeface="Arial"/>
              </a:rPr>
              <a:t>Once </a:t>
            </a:r>
            <a:r>
              <a:rPr sz="1200" b="1" spc="-45" dirty="0">
                <a:latin typeface="Arial"/>
                <a:cs typeface="Arial"/>
              </a:rPr>
              <a:t>the </a:t>
            </a:r>
            <a:r>
              <a:rPr sz="1200" b="1" spc="-80" dirty="0">
                <a:latin typeface="Arial"/>
                <a:cs typeface="Arial"/>
              </a:rPr>
              <a:t>transaction </a:t>
            </a:r>
            <a:r>
              <a:rPr sz="1200" b="1" spc="-114" dirty="0">
                <a:latin typeface="Arial"/>
                <a:cs typeface="Arial"/>
              </a:rPr>
              <a:t>is </a:t>
            </a:r>
            <a:r>
              <a:rPr sz="1200" b="1" spc="-65" dirty="0">
                <a:latin typeface="Arial"/>
                <a:cs typeface="Arial"/>
              </a:rPr>
              <a:t>verified </a:t>
            </a:r>
            <a:r>
              <a:rPr sz="1200" b="1" spc="-100" dirty="0">
                <a:latin typeface="Arial"/>
                <a:cs typeface="Arial"/>
              </a:rPr>
              <a:t>by  </a:t>
            </a:r>
            <a:r>
              <a:rPr sz="1200" b="1" spc="-55" dirty="0">
                <a:latin typeface="Arial"/>
                <a:cs typeface="Arial"/>
              </a:rPr>
              <a:t>multiple </a:t>
            </a:r>
            <a:r>
              <a:rPr sz="1200" b="1" spc="-105" dirty="0">
                <a:latin typeface="Arial"/>
                <a:cs typeface="Arial"/>
              </a:rPr>
              <a:t>Nodes </a:t>
            </a:r>
            <a:r>
              <a:rPr sz="1200" b="1" spc="-65" dirty="0">
                <a:latin typeface="Arial"/>
                <a:cs typeface="Arial"/>
              </a:rPr>
              <a:t>in </a:t>
            </a:r>
            <a:r>
              <a:rPr sz="1200" b="1" spc="-45" dirty="0">
                <a:latin typeface="Arial"/>
                <a:cs typeface="Arial"/>
              </a:rPr>
              <a:t>the </a:t>
            </a:r>
            <a:r>
              <a:rPr sz="1200" b="1" spc="-110" dirty="0">
                <a:latin typeface="Arial"/>
                <a:cs typeface="Arial"/>
              </a:rPr>
              <a:t>Blockchain  </a:t>
            </a:r>
            <a:r>
              <a:rPr sz="1200" b="1" spc="-60" dirty="0">
                <a:latin typeface="Arial"/>
                <a:cs typeface="Arial"/>
              </a:rPr>
              <a:t>network then </a:t>
            </a:r>
            <a:r>
              <a:rPr sz="1200" b="1" spc="-70" dirty="0">
                <a:latin typeface="Arial"/>
                <a:cs typeface="Arial"/>
              </a:rPr>
              <a:t>new </a:t>
            </a:r>
            <a:r>
              <a:rPr sz="1200" b="1" spc="-95" dirty="0">
                <a:latin typeface="Arial"/>
                <a:cs typeface="Arial"/>
              </a:rPr>
              <a:t>block </a:t>
            </a:r>
            <a:r>
              <a:rPr sz="1200" b="1" spc="-110" dirty="0">
                <a:latin typeface="Arial"/>
                <a:cs typeface="Arial"/>
              </a:rPr>
              <a:t>gets </a:t>
            </a:r>
            <a:r>
              <a:rPr sz="1200" b="1" spc="-85" dirty="0">
                <a:latin typeface="Arial"/>
                <a:cs typeface="Arial"/>
              </a:rPr>
              <a:t>added </a:t>
            </a:r>
            <a:r>
              <a:rPr sz="1200" b="1" spc="-45" dirty="0">
                <a:latin typeface="Arial"/>
                <a:cs typeface="Arial"/>
              </a:rPr>
              <a:t>to  </a:t>
            </a:r>
            <a:r>
              <a:rPr sz="1200" b="1" spc="-95" dirty="0">
                <a:latin typeface="Arial"/>
                <a:cs typeface="Arial"/>
              </a:rPr>
              <a:t>chain </a:t>
            </a:r>
            <a:r>
              <a:rPr sz="1200" b="1" spc="-90" dirty="0">
                <a:latin typeface="Arial"/>
                <a:cs typeface="Arial"/>
              </a:rPr>
              <a:t>and </a:t>
            </a:r>
            <a:r>
              <a:rPr sz="1200" b="1" spc="-75" dirty="0">
                <a:latin typeface="Arial"/>
                <a:cs typeface="Arial"/>
              </a:rPr>
              <a:t>replicated </a:t>
            </a:r>
            <a:r>
              <a:rPr sz="1200" b="1" spc="-130" dirty="0">
                <a:latin typeface="Arial"/>
                <a:cs typeface="Arial"/>
              </a:rPr>
              <a:t>across </a:t>
            </a:r>
            <a:r>
              <a:rPr sz="1200" b="1" spc="-55" dirty="0">
                <a:latin typeface="Arial"/>
                <a:cs typeface="Arial"/>
              </a:rPr>
              <a:t>all </a:t>
            </a:r>
            <a:r>
              <a:rPr sz="1200" b="1" spc="-45" dirty="0">
                <a:latin typeface="Arial"/>
                <a:cs typeface="Arial"/>
              </a:rPr>
              <a:t>the</a:t>
            </a:r>
            <a:r>
              <a:rPr sz="1200" b="1" spc="40" dirty="0">
                <a:latin typeface="Arial"/>
                <a:cs typeface="Arial"/>
              </a:rPr>
              <a:t> </a:t>
            </a:r>
            <a:r>
              <a:rPr sz="1200" b="1" spc="-105" dirty="0">
                <a:latin typeface="Arial"/>
                <a:cs typeface="Arial"/>
              </a:rPr>
              <a:t>nodes</a:t>
            </a:r>
            <a:endParaRPr sz="1200" dirty="0">
              <a:latin typeface="Arial"/>
              <a:cs typeface="Arial"/>
            </a:endParaRPr>
          </a:p>
        </p:txBody>
      </p:sp>
      <p:sp>
        <p:nvSpPr>
          <p:cNvPr id="95" name="object 56">
            <a:extLst>
              <a:ext uri="{FF2B5EF4-FFF2-40B4-BE49-F238E27FC236}">
                <a16:creationId xmlns:a16="http://schemas.microsoft.com/office/drawing/2014/main" id="{6FABDE6D-EA3D-4541-AFD9-7CC644F51182}"/>
              </a:ext>
            </a:extLst>
          </p:cNvPr>
          <p:cNvSpPr txBox="1"/>
          <p:nvPr/>
        </p:nvSpPr>
        <p:spPr>
          <a:xfrm>
            <a:off x="10296906" y="4989458"/>
            <a:ext cx="836294" cy="757555"/>
          </a:xfrm>
          <a:prstGeom prst="rect">
            <a:avLst/>
          </a:prstGeom>
        </p:spPr>
        <p:txBody>
          <a:bodyPr vert="horz" wrap="square" lIns="0" tIns="12700" rIns="0" bIns="0" rtlCol="0">
            <a:spAutoFit/>
          </a:bodyPr>
          <a:lstStyle/>
          <a:p>
            <a:pPr marL="12700" marR="5080">
              <a:lnSpc>
                <a:spcPct val="100000"/>
              </a:lnSpc>
              <a:spcBef>
                <a:spcPts val="100"/>
              </a:spcBef>
            </a:pPr>
            <a:r>
              <a:rPr sz="1200" b="1" spc="-100" dirty="0">
                <a:latin typeface="Arial"/>
                <a:cs typeface="Arial"/>
              </a:rPr>
              <a:t>User  Requested  Transaction  </a:t>
            </a:r>
            <a:r>
              <a:rPr sz="1200" b="1" spc="-105" dirty="0">
                <a:latin typeface="Arial"/>
                <a:cs typeface="Arial"/>
              </a:rPr>
              <a:t>Is</a:t>
            </a:r>
            <a:r>
              <a:rPr sz="1200" b="1" spc="-140" dirty="0">
                <a:latin typeface="Arial"/>
                <a:cs typeface="Arial"/>
              </a:rPr>
              <a:t> </a:t>
            </a:r>
            <a:r>
              <a:rPr sz="1200" b="1" spc="-80" dirty="0">
                <a:latin typeface="Arial"/>
                <a:cs typeface="Arial"/>
              </a:rPr>
              <a:t>completed</a:t>
            </a:r>
            <a:endParaRPr sz="1200" dirty="0">
              <a:latin typeface="Arial"/>
              <a:cs typeface="Arial"/>
            </a:endParaRPr>
          </a:p>
        </p:txBody>
      </p:sp>
      <p:sp>
        <p:nvSpPr>
          <p:cNvPr id="96" name="object 57">
            <a:extLst>
              <a:ext uri="{FF2B5EF4-FFF2-40B4-BE49-F238E27FC236}">
                <a16:creationId xmlns:a16="http://schemas.microsoft.com/office/drawing/2014/main" id="{A717A871-3287-4857-997B-F41669877C97}"/>
              </a:ext>
            </a:extLst>
          </p:cNvPr>
          <p:cNvSpPr/>
          <p:nvPr/>
        </p:nvSpPr>
        <p:spPr>
          <a:xfrm>
            <a:off x="10269473" y="3166110"/>
            <a:ext cx="662940" cy="715010"/>
          </a:xfrm>
          <a:custGeom>
            <a:avLst/>
            <a:gdLst/>
            <a:ahLst/>
            <a:cxnLst/>
            <a:rect l="l" t="t" r="r" b="b"/>
            <a:pathLst>
              <a:path w="662940" h="715010">
                <a:moveTo>
                  <a:pt x="536321" y="0"/>
                </a:moveTo>
                <a:lnTo>
                  <a:pt x="126619" y="0"/>
                </a:lnTo>
                <a:lnTo>
                  <a:pt x="0" y="441706"/>
                </a:lnTo>
                <a:lnTo>
                  <a:pt x="331470" y="714756"/>
                </a:lnTo>
                <a:lnTo>
                  <a:pt x="662940" y="441706"/>
                </a:lnTo>
                <a:lnTo>
                  <a:pt x="536321" y="0"/>
                </a:lnTo>
                <a:close/>
              </a:path>
            </a:pathLst>
          </a:custGeom>
          <a:solidFill>
            <a:srgbClr val="9DC3E6"/>
          </a:solidFill>
        </p:spPr>
        <p:txBody>
          <a:bodyPr wrap="square" lIns="0" tIns="0" rIns="0" bIns="0" rtlCol="0"/>
          <a:lstStyle/>
          <a:p>
            <a:endParaRPr/>
          </a:p>
        </p:txBody>
      </p:sp>
      <p:sp>
        <p:nvSpPr>
          <p:cNvPr id="97" name="object 58">
            <a:extLst>
              <a:ext uri="{FF2B5EF4-FFF2-40B4-BE49-F238E27FC236}">
                <a16:creationId xmlns:a16="http://schemas.microsoft.com/office/drawing/2014/main" id="{DD81D67D-A719-4C8F-BE43-1E270438B8F3}"/>
              </a:ext>
            </a:extLst>
          </p:cNvPr>
          <p:cNvSpPr/>
          <p:nvPr/>
        </p:nvSpPr>
        <p:spPr>
          <a:xfrm>
            <a:off x="10269473" y="3166110"/>
            <a:ext cx="662940" cy="715010"/>
          </a:xfrm>
          <a:custGeom>
            <a:avLst/>
            <a:gdLst/>
            <a:ahLst/>
            <a:cxnLst/>
            <a:rect l="l" t="t" r="r" b="b"/>
            <a:pathLst>
              <a:path w="662940" h="715010">
                <a:moveTo>
                  <a:pt x="662940" y="441706"/>
                </a:moveTo>
                <a:lnTo>
                  <a:pt x="331470" y="714756"/>
                </a:lnTo>
                <a:lnTo>
                  <a:pt x="0" y="441706"/>
                </a:lnTo>
                <a:lnTo>
                  <a:pt x="126619" y="0"/>
                </a:lnTo>
                <a:lnTo>
                  <a:pt x="536321" y="0"/>
                </a:lnTo>
                <a:lnTo>
                  <a:pt x="662940" y="441706"/>
                </a:lnTo>
                <a:close/>
              </a:path>
            </a:pathLst>
          </a:custGeom>
          <a:ln w="38100">
            <a:solidFill>
              <a:srgbClr val="4471C4"/>
            </a:solidFill>
            <a:prstDash val="lgDash"/>
          </a:ln>
        </p:spPr>
        <p:txBody>
          <a:bodyPr wrap="square" lIns="0" tIns="0" rIns="0" bIns="0" rtlCol="0"/>
          <a:lstStyle/>
          <a:p>
            <a:endParaRPr/>
          </a:p>
        </p:txBody>
      </p:sp>
      <p:sp>
        <p:nvSpPr>
          <p:cNvPr id="98" name="object 59">
            <a:extLst>
              <a:ext uri="{FF2B5EF4-FFF2-40B4-BE49-F238E27FC236}">
                <a16:creationId xmlns:a16="http://schemas.microsoft.com/office/drawing/2014/main" id="{699CAD85-FF78-4D1B-9A8A-A114F5297AFB}"/>
              </a:ext>
            </a:extLst>
          </p:cNvPr>
          <p:cNvSpPr/>
          <p:nvPr/>
        </p:nvSpPr>
        <p:spPr>
          <a:xfrm>
            <a:off x="10403585" y="2839973"/>
            <a:ext cx="375285" cy="326390"/>
          </a:xfrm>
          <a:custGeom>
            <a:avLst/>
            <a:gdLst/>
            <a:ahLst/>
            <a:cxnLst/>
            <a:rect l="l" t="t" r="r" b="b"/>
            <a:pathLst>
              <a:path w="375284" h="326389">
                <a:moveTo>
                  <a:pt x="187452" y="0"/>
                </a:moveTo>
                <a:lnTo>
                  <a:pt x="137627" y="5826"/>
                </a:lnTo>
                <a:lnTo>
                  <a:pt x="92851" y="22267"/>
                </a:lnTo>
                <a:lnTo>
                  <a:pt x="54911" y="47767"/>
                </a:lnTo>
                <a:lnTo>
                  <a:pt x="25597" y="80772"/>
                </a:lnTo>
                <a:lnTo>
                  <a:pt x="6697" y="119723"/>
                </a:lnTo>
                <a:lnTo>
                  <a:pt x="0" y="163067"/>
                </a:lnTo>
                <a:lnTo>
                  <a:pt x="6697" y="206412"/>
                </a:lnTo>
                <a:lnTo>
                  <a:pt x="25597" y="245363"/>
                </a:lnTo>
                <a:lnTo>
                  <a:pt x="54911" y="278368"/>
                </a:lnTo>
                <a:lnTo>
                  <a:pt x="92851" y="303868"/>
                </a:lnTo>
                <a:lnTo>
                  <a:pt x="137627" y="320309"/>
                </a:lnTo>
                <a:lnTo>
                  <a:pt x="187452" y="326136"/>
                </a:lnTo>
                <a:lnTo>
                  <a:pt x="237276" y="320309"/>
                </a:lnTo>
                <a:lnTo>
                  <a:pt x="282052" y="303868"/>
                </a:lnTo>
                <a:lnTo>
                  <a:pt x="319992" y="278368"/>
                </a:lnTo>
                <a:lnTo>
                  <a:pt x="349306" y="245363"/>
                </a:lnTo>
                <a:lnTo>
                  <a:pt x="368206" y="206412"/>
                </a:lnTo>
                <a:lnTo>
                  <a:pt x="374904" y="163067"/>
                </a:lnTo>
                <a:lnTo>
                  <a:pt x="368206" y="119723"/>
                </a:lnTo>
                <a:lnTo>
                  <a:pt x="349306" y="80772"/>
                </a:lnTo>
                <a:lnTo>
                  <a:pt x="319992" y="47767"/>
                </a:lnTo>
                <a:lnTo>
                  <a:pt x="282052" y="22267"/>
                </a:lnTo>
                <a:lnTo>
                  <a:pt x="237276" y="5826"/>
                </a:lnTo>
                <a:lnTo>
                  <a:pt x="187452" y="0"/>
                </a:lnTo>
                <a:close/>
              </a:path>
            </a:pathLst>
          </a:custGeom>
          <a:solidFill>
            <a:srgbClr val="9DC3E6"/>
          </a:solidFill>
        </p:spPr>
        <p:txBody>
          <a:bodyPr wrap="square" lIns="0" tIns="0" rIns="0" bIns="0" rtlCol="0"/>
          <a:lstStyle/>
          <a:p>
            <a:endParaRPr/>
          </a:p>
        </p:txBody>
      </p:sp>
      <p:sp>
        <p:nvSpPr>
          <p:cNvPr id="99" name="object 60">
            <a:extLst>
              <a:ext uri="{FF2B5EF4-FFF2-40B4-BE49-F238E27FC236}">
                <a16:creationId xmlns:a16="http://schemas.microsoft.com/office/drawing/2014/main" id="{ABABE138-BD2F-4E6C-A19D-59D411D28521}"/>
              </a:ext>
            </a:extLst>
          </p:cNvPr>
          <p:cNvSpPr/>
          <p:nvPr/>
        </p:nvSpPr>
        <p:spPr>
          <a:xfrm>
            <a:off x="10403585" y="2839973"/>
            <a:ext cx="375285" cy="326390"/>
          </a:xfrm>
          <a:custGeom>
            <a:avLst/>
            <a:gdLst/>
            <a:ahLst/>
            <a:cxnLst/>
            <a:rect l="l" t="t" r="r" b="b"/>
            <a:pathLst>
              <a:path w="375284" h="326389">
                <a:moveTo>
                  <a:pt x="0" y="163067"/>
                </a:moveTo>
                <a:lnTo>
                  <a:pt x="6697" y="119723"/>
                </a:lnTo>
                <a:lnTo>
                  <a:pt x="25597" y="80772"/>
                </a:lnTo>
                <a:lnTo>
                  <a:pt x="54911" y="47767"/>
                </a:lnTo>
                <a:lnTo>
                  <a:pt x="92851" y="22267"/>
                </a:lnTo>
                <a:lnTo>
                  <a:pt x="137627" y="5826"/>
                </a:lnTo>
                <a:lnTo>
                  <a:pt x="187452" y="0"/>
                </a:lnTo>
                <a:lnTo>
                  <a:pt x="237276" y="5826"/>
                </a:lnTo>
                <a:lnTo>
                  <a:pt x="282052" y="22267"/>
                </a:lnTo>
                <a:lnTo>
                  <a:pt x="319992" y="47767"/>
                </a:lnTo>
                <a:lnTo>
                  <a:pt x="349306" y="80772"/>
                </a:lnTo>
                <a:lnTo>
                  <a:pt x="368206" y="119723"/>
                </a:lnTo>
                <a:lnTo>
                  <a:pt x="374904" y="163067"/>
                </a:lnTo>
                <a:lnTo>
                  <a:pt x="368206" y="206412"/>
                </a:lnTo>
                <a:lnTo>
                  <a:pt x="349306" y="245363"/>
                </a:lnTo>
                <a:lnTo>
                  <a:pt x="319992" y="278368"/>
                </a:lnTo>
                <a:lnTo>
                  <a:pt x="282052" y="303868"/>
                </a:lnTo>
                <a:lnTo>
                  <a:pt x="237276" y="320309"/>
                </a:lnTo>
                <a:lnTo>
                  <a:pt x="187452" y="326136"/>
                </a:lnTo>
                <a:lnTo>
                  <a:pt x="137627" y="320309"/>
                </a:lnTo>
                <a:lnTo>
                  <a:pt x="92851" y="303868"/>
                </a:lnTo>
                <a:lnTo>
                  <a:pt x="54911" y="278368"/>
                </a:lnTo>
                <a:lnTo>
                  <a:pt x="25597" y="245363"/>
                </a:lnTo>
                <a:lnTo>
                  <a:pt x="6697" y="206412"/>
                </a:lnTo>
                <a:lnTo>
                  <a:pt x="0" y="163067"/>
                </a:lnTo>
                <a:close/>
              </a:path>
            </a:pathLst>
          </a:custGeom>
          <a:ln w="38100">
            <a:solidFill>
              <a:srgbClr val="4471C4"/>
            </a:solidFill>
            <a:prstDash val="lgDash"/>
          </a:ln>
        </p:spPr>
        <p:txBody>
          <a:bodyPr wrap="square" lIns="0" tIns="0" rIns="0" bIns="0" rtlCol="0"/>
          <a:lstStyle/>
          <a:p>
            <a:endParaRPr/>
          </a:p>
        </p:txBody>
      </p:sp>
      <p:sp>
        <p:nvSpPr>
          <p:cNvPr id="100" name="object 61">
            <a:extLst>
              <a:ext uri="{FF2B5EF4-FFF2-40B4-BE49-F238E27FC236}">
                <a16:creationId xmlns:a16="http://schemas.microsoft.com/office/drawing/2014/main" id="{787F59C3-0B12-43C6-AD13-F183C25F0619}"/>
              </a:ext>
            </a:extLst>
          </p:cNvPr>
          <p:cNvSpPr/>
          <p:nvPr/>
        </p:nvSpPr>
        <p:spPr>
          <a:xfrm>
            <a:off x="5011673" y="2454401"/>
            <a:ext cx="558165" cy="629920"/>
          </a:xfrm>
          <a:custGeom>
            <a:avLst/>
            <a:gdLst/>
            <a:ahLst/>
            <a:cxnLst/>
            <a:rect l="l" t="t" r="r" b="b"/>
            <a:pathLst>
              <a:path w="558164" h="629919">
                <a:moveTo>
                  <a:pt x="0" y="629412"/>
                </a:moveTo>
                <a:lnTo>
                  <a:pt x="557784" y="629412"/>
                </a:lnTo>
                <a:lnTo>
                  <a:pt x="557784" y="0"/>
                </a:lnTo>
                <a:lnTo>
                  <a:pt x="0" y="0"/>
                </a:lnTo>
                <a:lnTo>
                  <a:pt x="0" y="629412"/>
                </a:lnTo>
                <a:close/>
              </a:path>
            </a:pathLst>
          </a:custGeom>
          <a:solidFill>
            <a:srgbClr val="9DC3E6"/>
          </a:solidFill>
        </p:spPr>
        <p:txBody>
          <a:bodyPr wrap="square" lIns="0" tIns="0" rIns="0" bIns="0" rtlCol="0"/>
          <a:lstStyle/>
          <a:p>
            <a:endParaRPr/>
          </a:p>
        </p:txBody>
      </p:sp>
      <p:sp>
        <p:nvSpPr>
          <p:cNvPr id="101" name="object 62">
            <a:extLst>
              <a:ext uri="{FF2B5EF4-FFF2-40B4-BE49-F238E27FC236}">
                <a16:creationId xmlns:a16="http://schemas.microsoft.com/office/drawing/2014/main" id="{8274F555-EF4E-4B10-87A7-0CB91C384222}"/>
              </a:ext>
            </a:extLst>
          </p:cNvPr>
          <p:cNvSpPr txBox="1"/>
          <p:nvPr/>
        </p:nvSpPr>
        <p:spPr>
          <a:xfrm>
            <a:off x="5008626" y="2451544"/>
            <a:ext cx="551180" cy="629920"/>
          </a:xfrm>
          <a:prstGeom prst="rect">
            <a:avLst/>
          </a:prstGeom>
          <a:ln w="28955">
            <a:solidFill>
              <a:srgbClr val="4471C4"/>
            </a:solidFill>
          </a:ln>
        </p:spPr>
        <p:txBody>
          <a:bodyPr vert="horz" wrap="square" lIns="0" tIns="3175" rIns="0" bIns="0" rtlCol="0">
            <a:spAutoFit/>
          </a:bodyPr>
          <a:lstStyle/>
          <a:p>
            <a:pPr>
              <a:lnSpc>
                <a:spcPct val="100000"/>
              </a:lnSpc>
              <a:spcBef>
                <a:spcPts val="25"/>
              </a:spcBef>
            </a:pPr>
            <a:endParaRPr sz="1000">
              <a:latin typeface="Times New Roman"/>
              <a:cs typeface="Times New Roman"/>
            </a:endParaRPr>
          </a:p>
          <a:p>
            <a:pPr marL="177800" marR="111760" indent="-45720">
              <a:lnSpc>
                <a:spcPct val="100000"/>
              </a:lnSpc>
            </a:pPr>
            <a:r>
              <a:rPr sz="1050" b="1" spc="-75" dirty="0">
                <a:solidFill>
                  <a:srgbClr val="FFFFFF"/>
                </a:solidFill>
                <a:latin typeface="Arial"/>
                <a:cs typeface="Arial"/>
              </a:rPr>
              <a:t>N</a:t>
            </a:r>
            <a:r>
              <a:rPr sz="1050" b="1" spc="-70" dirty="0">
                <a:solidFill>
                  <a:srgbClr val="FFFFFF"/>
                </a:solidFill>
                <a:latin typeface="Arial"/>
                <a:cs typeface="Arial"/>
              </a:rPr>
              <a:t>o</a:t>
            </a:r>
            <a:r>
              <a:rPr sz="1050" b="1" spc="-50" dirty="0">
                <a:solidFill>
                  <a:srgbClr val="FFFFFF"/>
                </a:solidFill>
                <a:latin typeface="Arial"/>
                <a:cs typeface="Arial"/>
              </a:rPr>
              <a:t>de  500</a:t>
            </a:r>
            <a:endParaRPr sz="1050">
              <a:latin typeface="Arial"/>
              <a:cs typeface="Arial"/>
            </a:endParaRPr>
          </a:p>
        </p:txBody>
      </p:sp>
      <p:sp>
        <p:nvSpPr>
          <p:cNvPr id="102" name="object 63">
            <a:extLst>
              <a:ext uri="{FF2B5EF4-FFF2-40B4-BE49-F238E27FC236}">
                <a16:creationId xmlns:a16="http://schemas.microsoft.com/office/drawing/2014/main" id="{822EAB73-AEE7-4062-8A1E-46ECA42B3112}"/>
              </a:ext>
            </a:extLst>
          </p:cNvPr>
          <p:cNvSpPr txBox="1"/>
          <p:nvPr/>
        </p:nvSpPr>
        <p:spPr>
          <a:xfrm>
            <a:off x="3069335" y="2451544"/>
            <a:ext cx="548640" cy="629920"/>
          </a:xfrm>
          <a:prstGeom prst="rect">
            <a:avLst/>
          </a:prstGeom>
          <a:solidFill>
            <a:srgbClr val="9DC3E6"/>
          </a:solidFill>
          <a:ln w="28955">
            <a:solidFill>
              <a:srgbClr val="4471C4"/>
            </a:solidFill>
          </a:ln>
        </p:spPr>
        <p:txBody>
          <a:bodyPr vert="horz" wrap="square" lIns="0" tIns="5080" rIns="0" bIns="0" rtlCol="0">
            <a:spAutoFit/>
          </a:bodyPr>
          <a:lstStyle/>
          <a:p>
            <a:pPr>
              <a:lnSpc>
                <a:spcPct val="100000"/>
              </a:lnSpc>
              <a:spcBef>
                <a:spcPts val="40"/>
              </a:spcBef>
            </a:pPr>
            <a:endParaRPr sz="950">
              <a:latin typeface="Times New Roman"/>
              <a:cs typeface="Times New Roman"/>
            </a:endParaRPr>
          </a:p>
          <a:p>
            <a:pPr marL="245110" marR="110489" indent="-114300">
              <a:lnSpc>
                <a:spcPct val="100000"/>
              </a:lnSpc>
            </a:pPr>
            <a:r>
              <a:rPr sz="1050" b="1" spc="-75" dirty="0">
                <a:solidFill>
                  <a:srgbClr val="FFFFFF"/>
                </a:solidFill>
                <a:latin typeface="Arial"/>
                <a:cs typeface="Arial"/>
              </a:rPr>
              <a:t>N</a:t>
            </a:r>
            <a:r>
              <a:rPr sz="1050" b="1" spc="-70" dirty="0">
                <a:solidFill>
                  <a:srgbClr val="FFFFFF"/>
                </a:solidFill>
                <a:latin typeface="Arial"/>
                <a:cs typeface="Arial"/>
              </a:rPr>
              <a:t>o</a:t>
            </a:r>
            <a:r>
              <a:rPr sz="1050" b="1" spc="-50" dirty="0">
                <a:solidFill>
                  <a:srgbClr val="FFFFFF"/>
                </a:solidFill>
                <a:latin typeface="Arial"/>
                <a:cs typeface="Arial"/>
              </a:rPr>
              <a:t>de  5</a:t>
            </a:r>
            <a:endParaRPr sz="1050">
              <a:latin typeface="Arial"/>
              <a:cs typeface="Arial"/>
            </a:endParaRPr>
          </a:p>
        </p:txBody>
      </p:sp>
      <p:sp>
        <p:nvSpPr>
          <p:cNvPr id="103" name="object 64">
            <a:extLst>
              <a:ext uri="{FF2B5EF4-FFF2-40B4-BE49-F238E27FC236}">
                <a16:creationId xmlns:a16="http://schemas.microsoft.com/office/drawing/2014/main" id="{966E0C65-DDC1-4F25-B7CB-A38A9019C694}"/>
              </a:ext>
            </a:extLst>
          </p:cNvPr>
          <p:cNvSpPr/>
          <p:nvPr/>
        </p:nvSpPr>
        <p:spPr>
          <a:xfrm>
            <a:off x="3108198" y="4115561"/>
            <a:ext cx="556260" cy="631190"/>
          </a:xfrm>
          <a:custGeom>
            <a:avLst/>
            <a:gdLst/>
            <a:ahLst/>
            <a:cxnLst/>
            <a:rect l="l" t="t" r="r" b="b"/>
            <a:pathLst>
              <a:path w="556260" h="631189">
                <a:moveTo>
                  <a:pt x="0" y="630936"/>
                </a:moveTo>
                <a:lnTo>
                  <a:pt x="556260" y="630936"/>
                </a:lnTo>
                <a:lnTo>
                  <a:pt x="556260" y="0"/>
                </a:lnTo>
                <a:lnTo>
                  <a:pt x="0" y="0"/>
                </a:lnTo>
                <a:lnTo>
                  <a:pt x="0" y="630936"/>
                </a:lnTo>
                <a:close/>
              </a:path>
            </a:pathLst>
          </a:custGeom>
          <a:solidFill>
            <a:srgbClr val="9DC3E6"/>
          </a:solidFill>
        </p:spPr>
        <p:txBody>
          <a:bodyPr wrap="square" lIns="0" tIns="0" rIns="0" bIns="0" rtlCol="0"/>
          <a:lstStyle/>
          <a:p>
            <a:endParaRPr/>
          </a:p>
        </p:txBody>
      </p:sp>
      <p:sp>
        <p:nvSpPr>
          <p:cNvPr id="104" name="object 65">
            <a:extLst>
              <a:ext uri="{FF2B5EF4-FFF2-40B4-BE49-F238E27FC236}">
                <a16:creationId xmlns:a16="http://schemas.microsoft.com/office/drawing/2014/main" id="{168CED42-ADBA-44AE-8FEE-AB26F2EB062B}"/>
              </a:ext>
            </a:extLst>
          </p:cNvPr>
          <p:cNvSpPr/>
          <p:nvPr/>
        </p:nvSpPr>
        <p:spPr>
          <a:xfrm>
            <a:off x="3108198" y="4115561"/>
            <a:ext cx="556260" cy="631190"/>
          </a:xfrm>
          <a:custGeom>
            <a:avLst/>
            <a:gdLst/>
            <a:ahLst/>
            <a:cxnLst/>
            <a:rect l="l" t="t" r="r" b="b"/>
            <a:pathLst>
              <a:path w="556260" h="631189">
                <a:moveTo>
                  <a:pt x="0" y="630936"/>
                </a:moveTo>
                <a:lnTo>
                  <a:pt x="556260" y="630936"/>
                </a:lnTo>
                <a:lnTo>
                  <a:pt x="556260" y="0"/>
                </a:lnTo>
                <a:lnTo>
                  <a:pt x="0" y="0"/>
                </a:lnTo>
                <a:lnTo>
                  <a:pt x="0" y="630936"/>
                </a:lnTo>
                <a:close/>
              </a:path>
            </a:pathLst>
          </a:custGeom>
          <a:ln w="28955">
            <a:solidFill>
              <a:srgbClr val="4471C4"/>
            </a:solidFill>
          </a:ln>
        </p:spPr>
        <p:txBody>
          <a:bodyPr wrap="square" lIns="0" tIns="0" rIns="0" bIns="0" rtlCol="0"/>
          <a:lstStyle/>
          <a:p>
            <a:endParaRPr/>
          </a:p>
        </p:txBody>
      </p:sp>
      <p:sp>
        <p:nvSpPr>
          <p:cNvPr id="105" name="object 66">
            <a:extLst>
              <a:ext uri="{FF2B5EF4-FFF2-40B4-BE49-F238E27FC236}">
                <a16:creationId xmlns:a16="http://schemas.microsoft.com/office/drawing/2014/main" id="{2A86839E-555F-4B25-98CD-56DAD36A36E2}"/>
              </a:ext>
            </a:extLst>
          </p:cNvPr>
          <p:cNvSpPr txBox="1"/>
          <p:nvPr/>
        </p:nvSpPr>
        <p:spPr>
          <a:xfrm>
            <a:off x="3224276" y="4249292"/>
            <a:ext cx="325120" cy="346710"/>
          </a:xfrm>
          <a:prstGeom prst="rect">
            <a:avLst/>
          </a:prstGeom>
        </p:spPr>
        <p:txBody>
          <a:bodyPr vert="horz" wrap="square" lIns="0" tIns="13335" rIns="0" bIns="0" rtlCol="0">
            <a:spAutoFit/>
          </a:bodyPr>
          <a:lstStyle/>
          <a:p>
            <a:pPr marL="127000" marR="5080" indent="-114300">
              <a:lnSpc>
                <a:spcPct val="100000"/>
              </a:lnSpc>
              <a:spcBef>
                <a:spcPts val="105"/>
              </a:spcBef>
            </a:pPr>
            <a:r>
              <a:rPr sz="1050" b="1" spc="-75" dirty="0">
                <a:solidFill>
                  <a:srgbClr val="FFFFFF"/>
                </a:solidFill>
                <a:latin typeface="Arial"/>
                <a:cs typeface="Arial"/>
              </a:rPr>
              <a:t>N</a:t>
            </a:r>
            <a:r>
              <a:rPr sz="1050" b="1" spc="-70" dirty="0">
                <a:solidFill>
                  <a:srgbClr val="FFFFFF"/>
                </a:solidFill>
                <a:latin typeface="Arial"/>
                <a:cs typeface="Arial"/>
              </a:rPr>
              <a:t>o</a:t>
            </a:r>
            <a:r>
              <a:rPr sz="1050" b="1" spc="-50" dirty="0">
                <a:solidFill>
                  <a:srgbClr val="FFFFFF"/>
                </a:solidFill>
                <a:latin typeface="Arial"/>
                <a:cs typeface="Arial"/>
              </a:rPr>
              <a:t>de  1</a:t>
            </a:r>
            <a:endParaRPr sz="1050">
              <a:latin typeface="Arial"/>
              <a:cs typeface="Arial"/>
            </a:endParaRPr>
          </a:p>
        </p:txBody>
      </p:sp>
      <p:sp>
        <p:nvSpPr>
          <p:cNvPr id="106" name="object 67">
            <a:extLst>
              <a:ext uri="{FF2B5EF4-FFF2-40B4-BE49-F238E27FC236}">
                <a16:creationId xmlns:a16="http://schemas.microsoft.com/office/drawing/2014/main" id="{32CF0CDC-CB67-4080-BFF4-86FDA52FB6B2}"/>
              </a:ext>
            </a:extLst>
          </p:cNvPr>
          <p:cNvSpPr/>
          <p:nvPr/>
        </p:nvSpPr>
        <p:spPr>
          <a:xfrm>
            <a:off x="5002529" y="4094226"/>
            <a:ext cx="558165" cy="629920"/>
          </a:xfrm>
          <a:custGeom>
            <a:avLst/>
            <a:gdLst/>
            <a:ahLst/>
            <a:cxnLst/>
            <a:rect l="l" t="t" r="r" b="b"/>
            <a:pathLst>
              <a:path w="558164" h="629920">
                <a:moveTo>
                  <a:pt x="0" y="629412"/>
                </a:moveTo>
                <a:lnTo>
                  <a:pt x="557784" y="629412"/>
                </a:lnTo>
                <a:lnTo>
                  <a:pt x="557784" y="0"/>
                </a:lnTo>
                <a:lnTo>
                  <a:pt x="0" y="0"/>
                </a:lnTo>
                <a:lnTo>
                  <a:pt x="0" y="629412"/>
                </a:lnTo>
                <a:close/>
              </a:path>
            </a:pathLst>
          </a:custGeom>
          <a:solidFill>
            <a:srgbClr val="9DC3E6"/>
          </a:solidFill>
        </p:spPr>
        <p:txBody>
          <a:bodyPr wrap="square" lIns="0" tIns="0" rIns="0" bIns="0" rtlCol="0"/>
          <a:lstStyle/>
          <a:p>
            <a:endParaRPr/>
          </a:p>
        </p:txBody>
      </p:sp>
      <p:sp>
        <p:nvSpPr>
          <p:cNvPr id="107" name="object 68">
            <a:extLst>
              <a:ext uri="{FF2B5EF4-FFF2-40B4-BE49-F238E27FC236}">
                <a16:creationId xmlns:a16="http://schemas.microsoft.com/office/drawing/2014/main" id="{6F0C0499-CF56-406D-A8EC-AE765060F661}"/>
              </a:ext>
            </a:extLst>
          </p:cNvPr>
          <p:cNvSpPr txBox="1"/>
          <p:nvPr/>
        </p:nvSpPr>
        <p:spPr>
          <a:xfrm>
            <a:off x="5008626" y="4099559"/>
            <a:ext cx="551180" cy="629920"/>
          </a:xfrm>
          <a:prstGeom prst="rect">
            <a:avLst/>
          </a:prstGeom>
          <a:ln w="28955">
            <a:solidFill>
              <a:srgbClr val="4471C4"/>
            </a:solidFill>
          </a:ln>
        </p:spPr>
        <p:txBody>
          <a:bodyPr vert="horz" wrap="square" lIns="0" tIns="60325" rIns="0" bIns="0" rtlCol="0">
            <a:spAutoFit/>
          </a:bodyPr>
          <a:lstStyle/>
          <a:p>
            <a:pPr marL="117475" marR="117475" indent="3175" algn="ctr">
              <a:lnSpc>
                <a:spcPct val="100000"/>
              </a:lnSpc>
              <a:spcBef>
                <a:spcPts val="475"/>
              </a:spcBef>
            </a:pPr>
            <a:r>
              <a:rPr sz="1050" b="1" spc="-75" dirty="0">
                <a:solidFill>
                  <a:srgbClr val="FFFFFF"/>
                </a:solidFill>
                <a:latin typeface="Arial"/>
                <a:cs typeface="Arial"/>
              </a:rPr>
              <a:t>N</a:t>
            </a:r>
            <a:r>
              <a:rPr sz="1050" b="1" spc="-70" dirty="0">
                <a:solidFill>
                  <a:srgbClr val="FFFFFF"/>
                </a:solidFill>
                <a:latin typeface="Arial"/>
                <a:cs typeface="Arial"/>
              </a:rPr>
              <a:t>o</a:t>
            </a:r>
            <a:r>
              <a:rPr sz="1050" b="1" spc="-50" dirty="0">
                <a:solidFill>
                  <a:srgbClr val="FFFFFF"/>
                </a:solidFill>
                <a:latin typeface="Arial"/>
                <a:cs typeface="Arial"/>
              </a:rPr>
              <a:t>de  20</a:t>
            </a:r>
            <a:r>
              <a:rPr sz="1050" b="1" spc="-20" dirty="0">
                <a:solidFill>
                  <a:srgbClr val="FFFFFF"/>
                </a:solidFill>
                <a:latin typeface="Arial"/>
                <a:cs typeface="Arial"/>
              </a:rPr>
              <a:t>,</a:t>
            </a:r>
            <a:r>
              <a:rPr sz="1050" b="1" spc="-50" dirty="0">
                <a:solidFill>
                  <a:srgbClr val="FFFFFF"/>
                </a:solidFill>
                <a:latin typeface="Arial"/>
                <a:cs typeface="Arial"/>
              </a:rPr>
              <a:t>00</a:t>
            </a:r>
            <a:endParaRPr sz="1050">
              <a:latin typeface="Arial"/>
              <a:cs typeface="Arial"/>
            </a:endParaRPr>
          </a:p>
          <a:p>
            <a:pPr algn="ctr">
              <a:lnSpc>
                <a:spcPct val="100000"/>
              </a:lnSpc>
            </a:pPr>
            <a:r>
              <a:rPr sz="1050" b="1" spc="-50" dirty="0">
                <a:solidFill>
                  <a:srgbClr val="FFFFFF"/>
                </a:solidFill>
                <a:latin typeface="Arial"/>
                <a:cs typeface="Arial"/>
              </a:rPr>
              <a:t>0</a:t>
            </a:r>
            <a:endParaRPr sz="1050">
              <a:latin typeface="Arial"/>
              <a:cs typeface="Arial"/>
            </a:endParaRPr>
          </a:p>
        </p:txBody>
      </p:sp>
      <p:sp>
        <p:nvSpPr>
          <p:cNvPr id="108" name="object 69">
            <a:extLst>
              <a:ext uri="{FF2B5EF4-FFF2-40B4-BE49-F238E27FC236}">
                <a16:creationId xmlns:a16="http://schemas.microsoft.com/office/drawing/2014/main" id="{66901B93-AA34-4BC5-A602-111CCEA9EC53}"/>
              </a:ext>
            </a:extLst>
          </p:cNvPr>
          <p:cNvSpPr/>
          <p:nvPr/>
        </p:nvSpPr>
        <p:spPr>
          <a:xfrm>
            <a:off x="5279897" y="3083814"/>
            <a:ext cx="10160" cy="217804"/>
          </a:xfrm>
          <a:custGeom>
            <a:avLst/>
            <a:gdLst/>
            <a:ahLst/>
            <a:cxnLst/>
            <a:rect l="l" t="t" r="r" b="b"/>
            <a:pathLst>
              <a:path w="10160" h="217804">
                <a:moveTo>
                  <a:pt x="9778" y="0"/>
                </a:moveTo>
                <a:lnTo>
                  <a:pt x="0" y="217550"/>
                </a:lnTo>
              </a:path>
            </a:pathLst>
          </a:custGeom>
          <a:ln w="19811">
            <a:solidFill>
              <a:srgbClr val="4471C4"/>
            </a:solidFill>
            <a:prstDash val="sysDot"/>
          </a:ln>
        </p:spPr>
        <p:txBody>
          <a:bodyPr wrap="square" lIns="0" tIns="0" rIns="0" bIns="0" rtlCol="0"/>
          <a:lstStyle/>
          <a:p>
            <a:endParaRPr/>
          </a:p>
        </p:txBody>
      </p:sp>
      <p:sp>
        <p:nvSpPr>
          <p:cNvPr id="109" name="object 70">
            <a:extLst>
              <a:ext uri="{FF2B5EF4-FFF2-40B4-BE49-F238E27FC236}">
                <a16:creationId xmlns:a16="http://schemas.microsoft.com/office/drawing/2014/main" id="{05062516-D071-42C9-A8C4-CEFD4E43EE14}"/>
              </a:ext>
            </a:extLst>
          </p:cNvPr>
          <p:cNvSpPr/>
          <p:nvPr/>
        </p:nvSpPr>
        <p:spPr>
          <a:xfrm>
            <a:off x="5279897" y="3931158"/>
            <a:ext cx="1270" cy="161925"/>
          </a:xfrm>
          <a:custGeom>
            <a:avLst/>
            <a:gdLst/>
            <a:ahLst/>
            <a:cxnLst/>
            <a:rect l="l" t="t" r="r" b="b"/>
            <a:pathLst>
              <a:path w="1270" h="161925">
                <a:moveTo>
                  <a:pt x="634" y="-9905"/>
                </a:moveTo>
                <a:lnTo>
                  <a:pt x="634" y="171831"/>
                </a:lnTo>
              </a:path>
            </a:pathLst>
          </a:custGeom>
          <a:ln w="21081">
            <a:solidFill>
              <a:srgbClr val="4471C4"/>
            </a:solidFill>
            <a:prstDash val="sysDot"/>
          </a:ln>
        </p:spPr>
        <p:txBody>
          <a:bodyPr wrap="square" lIns="0" tIns="0" rIns="0" bIns="0" rtlCol="0"/>
          <a:lstStyle/>
          <a:p>
            <a:endParaRPr/>
          </a:p>
        </p:txBody>
      </p:sp>
      <p:sp>
        <p:nvSpPr>
          <p:cNvPr id="110" name="object 71">
            <a:extLst>
              <a:ext uri="{FF2B5EF4-FFF2-40B4-BE49-F238E27FC236}">
                <a16:creationId xmlns:a16="http://schemas.microsoft.com/office/drawing/2014/main" id="{B8E9EFB7-D04C-4F76-BA59-0E100E92A191}"/>
              </a:ext>
            </a:extLst>
          </p:cNvPr>
          <p:cNvSpPr/>
          <p:nvPr/>
        </p:nvSpPr>
        <p:spPr>
          <a:xfrm>
            <a:off x="3362705" y="4001261"/>
            <a:ext cx="23495" cy="115570"/>
          </a:xfrm>
          <a:custGeom>
            <a:avLst/>
            <a:gdLst/>
            <a:ahLst/>
            <a:cxnLst/>
            <a:rect l="l" t="t" r="r" b="b"/>
            <a:pathLst>
              <a:path w="23495" h="115570">
                <a:moveTo>
                  <a:pt x="0" y="0"/>
                </a:moveTo>
                <a:lnTo>
                  <a:pt x="23114" y="115315"/>
                </a:lnTo>
              </a:path>
            </a:pathLst>
          </a:custGeom>
          <a:ln w="19812">
            <a:solidFill>
              <a:srgbClr val="4471C4"/>
            </a:solidFill>
            <a:prstDash val="sysDot"/>
          </a:ln>
        </p:spPr>
        <p:txBody>
          <a:bodyPr wrap="square" lIns="0" tIns="0" rIns="0" bIns="0" rtlCol="0"/>
          <a:lstStyle/>
          <a:p>
            <a:endParaRPr/>
          </a:p>
        </p:txBody>
      </p:sp>
      <p:sp>
        <p:nvSpPr>
          <p:cNvPr id="111" name="object 72">
            <a:extLst>
              <a:ext uri="{FF2B5EF4-FFF2-40B4-BE49-F238E27FC236}">
                <a16:creationId xmlns:a16="http://schemas.microsoft.com/office/drawing/2014/main" id="{0F854FE7-AF98-4349-9145-68437A4A16AE}"/>
              </a:ext>
            </a:extLst>
          </p:cNvPr>
          <p:cNvSpPr/>
          <p:nvPr/>
        </p:nvSpPr>
        <p:spPr>
          <a:xfrm>
            <a:off x="3663696" y="4419600"/>
            <a:ext cx="331470" cy="11430"/>
          </a:xfrm>
          <a:custGeom>
            <a:avLst/>
            <a:gdLst/>
            <a:ahLst/>
            <a:cxnLst/>
            <a:rect l="l" t="t" r="r" b="b"/>
            <a:pathLst>
              <a:path w="331470" h="11429">
                <a:moveTo>
                  <a:pt x="0" y="10922"/>
                </a:moveTo>
                <a:lnTo>
                  <a:pt x="331342" y="0"/>
                </a:lnTo>
              </a:path>
            </a:pathLst>
          </a:custGeom>
          <a:ln w="6096">
            <a:solidFill>
              <a:srgbClr val="4471C4"/>
            </a:solidFill>
            <a:prstDash val="sysDot"/>
          </a:ln>
        </p:spPr>
        <p:txBody>
          <a:bodyPr wrap="square" lIns="0" tIns="0" rIns="0" bIns="0" rtlCol="0"/>
          <a:lstStyle/>
          <a:p>
            <a:endParaRPr/>
          </a:p>
        </p:txBody>
      </p:sp>
      <p:sp>
        <p:nvSpPr>
          <p:cNvPr id="112" name="object 73">
            <a:extLst>
              <a:ext uri="{FF2B5EF4-FFF2-40B4-BE49-F238E27FC236}">
                <a16:creationId xmlns:a16="http://schemas.microsoft.com/office/drawing/2014/main" id="{36D8978F-236F-4662-9C5D-1EB39B876CEA}"/>
              </a:ext>
            </a:extLst>
          </p:cNvPr>
          <p:cNvSpPr/>
          <p:nvPr/>
        </p:nvSpPr>
        <p:spPr>
          <a:xfrm>
            <a:off x="4553711" y="4407408"/>
            <a:ext cx="448945" cy="11430"/>
          </a:xfrm>
          <a:custGeom>
            <a:avLst/>
            <a:gdLst/>
            <a:ahLst/>
            <a:cxnLst/>
            <a:rect l="l" t="t" r="r" b="b"/>
            <a:pathLst>
              <a:path w="448945" h="11429">
                <a:moveTo>
                  <a:pt x="0" y="11303"/>
                </a:moveTo>
                <a:lnTo>
                  <a:pt x="448437" y="0"/>
                </a:lnTo>
              </a:path>
            </a:pathLst>
          </a:custGeom>
          <a:ln w="6096">
            <a:solidFill>
              <a:srgbClr val="4471C4"/>
            </a:solidFill>
            <a:prstDash val="sysDot"/>
          </a:ln>
        </p:spPr>
        <p:txBody>
          <a:bodyPr wrap="square" lIns="0" tIns="0" rIns="0" bIns="0" rtlCol="0"/>
          <a:lstStyle/>
          <a:p>
            <a:endParaRPr/>
          </a:p>
        </p:txBody>
      </p:sp>
      <p:sp>
        <p:nvSpPr>
          <p:cNvPr id="113" name="object 74">
            <a:extLst>
              <a:ext uri="{FF2B5EF4-FFF2-40B4-BE49-F238E27FC236}">
                <a16:creationId xmlns:a16="http://schemas.microsoft.com/office/drawing/2014/main" id="{CE3BD5A5-9CDB-46DE-BC41-DABDED2148C4}"/>
              </a:ext>
            </a:extLst>
          </p:cNvPr>
          <p:cNvSpPr/>
          <p:nvPr/>
        </p:nvSpPr>
        <p:spPr>
          <a:xfrm>
            <a:off x="3627120" y="2763011"/>
            <a:ext cx="368300" cy="2540"/>
          </a:xfrm>
          <a:custGeom>
            <a:avLst/>
            <a:gdLst/>
            <a:ahLst/>
            <a:cxnLst/>
            <a:rect l="l" t="t" r="r" b="b"/>
            <a:pathLst>
              <a:path w="368300" h="2539">
                <a:moveTo>
                  <a:pt x="0" y="0"/>
                </a:moveTo>
                <a:lnTo>
                  <a:pt x="368045" y="2412"/>
                </a:lnTo>
              </a:path>
            </a:pathLst>
          </a:custGeom>
          <a:ln w="6095">
            <a:solidFill>
              <a:srgbClr val="4471C4"/>
            </a:solidFill>
            <a:prstDash val="sysDot"/>
          </a:ln>
        </p:spPr>
        <p:txBody>
          <a:bodyPr wrap="square" lIns="0" tIns="0" rIns="0" bIns="0" rtlCol="0"/>
          <a:lstStyle/>
          <a:p>
            <a:endParaRPr/>
          </a:p>
        </p:txBody>
      </p:sp>
      <p:sp>
        <p:nvSpPr>
          <p:cNvPr id="114" name="object 75">
            <a:extLst>
              <a:ext uri="{FF2B5EF4-FFF2-40B4-BE49-F238E27FC236}">
                <a16:creationId xmlns:a16="http://schemas.microsoft.com/office/drawing/2014/main" id="{F8E40EB4-A587-4806-9A7D-75AE4C318C5F}"/>
              </a:ext>
            </a:extLst>
          </p:cNvPr>
          <p:cNvSpPr/>
          <p:nvPr/>
        </p:nvSpPr>
        <p:spPr>
          <a:xfrm>
            <a:off x="4553711" y="2766060"/>
            <a:ext cx="457200" cy="3810"/>
          </a:xfrm>
          <a:custGeom>
            <a:avLst/>
            <a:gdLst/>
            <a:ahLst/>
            <a:cxnLst/>
            <a:rect l="l" t="t" r="r" b="b"/>
            <a:pathLst>
              <a:path w="457200" h="3810">
                <a:moveTo>
                  <a:pt x="0" y="0"/>
                </a:moveTo>
                <a:lnTo>
                  <a:pt x="457073" y="3301"/>
                </a:lnTo>
              </a:path>
            </a:pathLst>
          </a:custGeom>
          <a:ln w="6096">
            <a:solidFill>
              <a:srgbClr val="4471C4"/>
            </a:solidFill>
            <a:prstDash val="sysDot"/>
          </a:ln>
        </p:spPr>
        <p:txBody>
          <a:bodyPr wrap="square" lIns="0" tIns="0" rIns="0" bIns="0" rtlCol="0"/>
          <a:lstStyle/>
          <a:p>
            <a:endParaRPr/>
          </a:p>
        </p:txBody>
      </p:sp>
      <p:sp>
        <p:nvSpPr>
          <p:cNvPr id="115" name="object 76">
            <a:extLst>
              <a:ext uri="{FF2B5EF4-FFF2-40B4-BE49-F238E27FC236}">
                <a16:creationId xmlns:a16="http://schemas.microsoft.com/office/drawing/2014/main" id="{A463B9E4-59C9-442E-8036-D406BC3871F0}"/>
              </a:ext>
            </a:extLst>
          </p:cNvPr>
          <p:cNvSpPr/>
          <p:nvPr/>
        </p:nvSpPr>
        <p:spPr>
          <a:xfrm>
            <a:off x="3608070" y="2766822"/>
            <a:ext cx="389255" cy="850900"/>
          </a:xfrm>
          <a:custGeom>
            <a:avLst/>
            <a:gdLst/>
            <a:ahLst/>
            <a:cxnLst/>
            <a:rect l="l" t="t" r="r" b="b"/>
            <a:pathLst>
              <a:path w="389254" h="850900">
                <a:moveTo>
                  <a:pt x="389000" y="0"/>
                </a:moveTo>
                <a:lnTo>
                  <a:pt x="0" y="850519"/>
                </a:lnTo>
              </a:path>
            </a:pathLst>
          </a:custGeom>
          <a:ln w="19812">
            <a:solidFill>
              <a:srgbClr val="4471C4"/>
            </a:solidFill>
            <a:prstDash val="sysDot"/>
          </a:ln>
        </p:spPr>
        <p:txBody>
          <a:bodyPr wrap="square" lIns="0" tIns="0" rIns="0" bIns="0" rtlCol="0"/>
          <a:lstStyle/>
          <a:p>
            <a:endParaRPr/>
          </a:p>
        </p:txBody>
      </p:sp>
      <p:sp>
        <p:nvSpPr>
          <p:cNvPr id="116" name="object 77">
            <a:extLst>
              <a:ext uri="{FF2B5EF4-FFF2-40B4-BE49-F238E27FC236}">
                <a16:creationId xmlns:a16="http://schemas.microsoft.com/office/drawing/2014/main" id="{82317A71-2B4F-4B16-9592-0DDD1D6EAE3A}"/>
              </a:ext>
            </a:extLst>
          </p:cNvPr>
          <p:cNvSpPr/>
          <p:nvPr/>
        </p:nvSpPr>
        <p:spPr>
          <a:xfrm>
            <a:off x="3627882" y="2763773"/>
            <a:ext cx="1383030" cy="853440"/>
          </a:xfrm>
          <a:custGeom>
            <a:avLst/>
            <a:gdLst/>
            <a:ahLst/>
            <a:cxnLst/>
            <a:rect l="l" t="t" r="r" b="b"/>
            <a:pathLst>
              <a:path w="1383029" h="853439">
                <a:moveTo>
                  <a:pt x="0" y="0"/>
                </a:moveTo>
                <a:lnTo>
                  <a:pt x="1382776" y="852932"/>
                </a:lnTo>
              </a:path>
            </a:pathLst>
          </a:custGeom>
          <a:ln w="19812">
            <a:solidFill>
              <a:srgbClr val="4471C4"/>
            </a:solidFill>
            <a:prstDash val="sysDot"/>
          </a:ln>
        </p:spPr>
        <p:txBody>
          <a:bodyPr wrap="square" lIns="0" tIns="0" rIns="0" bIns="0" rtlCol="0"/>
          <a:lstStyle/>
          <a:p>
            <a:endParaRPr/>
          </a:p>
        </p:txBody>
      </p:sp>
      <p:sp>
        <p:nvSpPr>
          <p:cNvPr id="117" name="object 78">
            <a:extLst>
              <a:ext uri="{FF2B5EF4-FFF2-40B4-BE49-F238E27FC236}">
                <a16:creationId xmlns:a16="http://schemas.microsoft.com/office/drawing/2014/main" id="{7013EEF3-A89C-4455-8471-E2B54D2044AB}"/>
              </a:ext>
            </a:extLst>
          </p:cNvPr>
          <p:cNvSpPr/>
          <p:nvPr/>
        </p:nvSpPr>
        <p:spPr>
          <a:xfrm>
            <a:off x="3608070" y="3617214"/>
            <a:ext cx="1395095" cy="791845"/>
          </a:xfrm>
          <a:custGeom>
            <a:avLst/>
            <a:gdLst/>
            <a:ahLst/>
            <a:cxnLst/>
            <a:rect l="l" t="t" r="r" b="b"/>
            <a:pathLst>
              <a:path w="1395095" h="791845">
                <a:moveTo>
                  <a:pt x="0" y="0"/>
                </a:moveTo>
                <a:lnTo>
                  <a:pt x="1395094" y="791718"/>
                </a:lnTo>
              </a:path>
            </a:pathLst>
          </a:custGeom>
          <a:ln w="19812">
            <a:solidFill>
              <a:srgbClr val="4471C4"/>
            </a:solidFill>
            <a:prstDash val="sysDot"/>
          </a:ln>
        </p:spPr>
        <p:txBody>
          <a:bodyPr wrap="square" lIns="0" tIns="0" rIns="0" bIns="0" rtlCol="0"/>
          <a:lstStyle/>
          <a:p>
            <a:endParaRPr/>
          </a:p>
        </p:txBody>
      </p:sp>
      <p:sp>
        <p:nvSpPr>
          <p:cNvPr id="118" name="object 79">
            <a:extLst>
              <a:ext uri="{FF2B5EF4-FFF2-40B4-BE49-F238E27FC236}">
                <a16:creationId xmlns:a16="http://schemas.microsoft.com/office/drawing/2014/main" id="{4282C1C4-5FEE-433B-9135-221C649C92AE}"/>
              </a:ext>
            </a:extLst>
          </p:cNvPr>
          <p:cNvSpPr/>
          <p:nvPr/>
        </p:nvSpPr>
        <p:spPr>
          <a:xfrm>
            <a:off x="3627882" y="2763773"/>
            <a:ext cx="1374140" cy="1644650"/>
          </a:xfrm>
          <a:custGeom>
            <a:avLst/>
            <a:gdLst/>
            <a:ahLst/>
            <a:cxnLst/>
            <a:rect l="l" t="t" r="r" b="b"/>
            <a:pathLst>
              <a:path w="1374139" h="1644650">
                <a:moveTo>
                  <a:pt x="0" y="0"/>
                </a:moveTo>
                <a:lnTo>
                  <a:pt x="1374139" y="1644650"/>
                </a:lnTo>
              </a:path>
            </a:pathLst>
          </a:custGeom>
          <a:ln w="19812">
            <a:solidFill>
              <a:srgbClr val="4471C4"/>
            </a:solidFill>
            <a:prstDash val="sysDot"/>
          </a:ln>
        </p:spPr>
        <p:txBody>
          <a:bodyPr wrap="square" lIns="0" tIns="0" rIns="0" bIns="0" rtlCol="0"/>
          <a:lstStyle/>
          <a:p>
            <a:endParaRPr/>
          </a:p>
        </p:txBody>
      </p:sp>
      <p:sp>
        <p:nvSpPr>
          <p:cNvPr id="119" name="object 80">
            <a:extLst>
              <a:ext uri="{FF2B5EF4-FFF2-40B4-BE49-F238E27FC236}">
                <a16:creationId xmlns:a16="http://schemas.microsoft.com/office/drawing/2014/main" id="{92C8F64A-3E10-47E0-A5FC-87A9935FBF01}"/>
              </a:ext>
            </a:extLst>
          </p:cNvPr>
          <p:cNvSpPr/>
          <p:nvPr/>
        </p:nvSpPr>
        <p:spPr>
          <a:xfrm>
            <a:off x="3627882" y="2763773"/>
            <a:ext cx="647065" cy="1341120"/>
          </a:xfrm>
          <a:custGeom>
            <a:avLst/>
            <a:gdLst/>
            <a:ahLst/>
            <a:cxnLst/>
            <a:rect l="l" t="t" r="r" b="b"/>
            <a:pathLst>
              <a:path w="647064" h="1341120">
                <a:moveTo>
                  <a:pt x="0" y="0"/>
                </a:moveTo>
                <a:lnTo>
                  <a:pt x="646938" y="1341120"/>
                </a:lnTo>
              </a:path>
            </a:pathLst>
          </a:custGeom>
          <a:ln w="19812">
            <a:solidFill>
              <a:srgbClr val="4471C4"/>
            </a:solidFill>
            <a:prstDash val="sysDot"/>
          </a:ln>
        </p:spPr>
        <p:txBody>
          <a:bodyPr wrap="square" lIns="0" tIns="0" rIns="0" bIns="0" rtlCol="0"/>
          <a:lstStyle/>
          <a:p>
            <a:endParaRPr/>
          </a:p>
        </p:txBody>
      </p:sp>
      <p:sp>
        <p:nvSpPr>
          <p:cNvPr id="120" name="object 81">
            <a:extLst>
              <a:ext uri="{FF2B5EF4-FFF2-40B4-BE49-F238E27FC236}">
                <a16:creationId xmlns:a16="http://schemas.microsoft.com/office/drawing/2014/main" id="{7A746711-681D-4355-BC72-E607AE4B5FFB}"/>
              </a:ext>
            </a:extLst>
          </p:cNvPr>
          <p:cNvSpPr/>
          <p:nvPr/>
        </p:nvSpPr>
        <p:spPr>
          <a:xfrm>
            <a:off x="3608070" y="2769870"/>
            <a:ext cx="1403985" cy="847725"/>
          </a:xfrm>
          <a:custGeom>
            <a:avLst/>
            <a:gdLst/>
            <a:ahLst/>
            <a:cxnLst/>
            <a:rect l="l" t="t" r="r" b="b"/>
            <a:pathLst>
              <a:path w="1403985" h="847725">
                <a:moveTo>
                  <a:pt x="0" y="847216"/>
                </a:moveTo>
                <a:lnTo>
                  <a:pt x="1403603" y="0"/>
                </a:lnTo>
              </a:path>
            </a:pathLst>
          </a:custGeom>
          <a:ln w="19811">
            <a:solidFill>
              <a:srgbClr val="4471C4"/>
            </a:solidFill>
            <a:prstDash val="sysDot"/>
          </a:ln>
        </p:spPr>
        <p:txBody>
          <a:bodyPr wrap="square" lIns="0" tIns="0" rIns="0" bIns="0" rtlCol="0"/>
          <a:lstStyle/>
          <a:p>
            <a:endParaRPr/>
          </a:p>
        </p:txBody>
      </p:sp>
      <p:sp>
        <p:nvSpPr>
          <p:cNvPr id="121" name="object 82">
            <a:extLst>
              <a:ext uri="{FF2B5EF4-FFF2-40B4-BE49-F238E27FC236}">
                <a16:creationId xmlns:a16="http://schemas.microsoft.com/office/drawing/2014/main" id="{9D22D130-0117-4982-9288-6C437369BF02}"/>
              </a:ext>
            </a:extLst>
          </p:cNvPr>
          <p:cNvSpPr/>
          <p:nvPr/>
        </p:nvSpPr>
        <p:spPr>
          <a:xfrm>
            <a:off x="3608070" y="3617214"/>
            <a:ext cx="389255" cy="803275"/>
          </a:xfrm>
          <a:custGeom>
            <a:avLst/>
            <a:gdLst/>
            <a:ahLst/>
            <a:cxnLst/>
            <a:rect l="l" t="t" r="r" b="b"/>
            <a:pathLst>
              <a:path w="389254" h="803275">
                <a:moveTo>
                  <a:pt x="0" y="0"/>
                </a:moveTo>
                <a:lnTo>
                  <a:pt x="389000" y="803021"/>
                </a:lnTo>
              </a:path>
            </a:pathLst>
          </a:custGeom>
          <a:ln w="19812">
            <a:solidFill>
              <a:srgbClr val="4471C4"/>
            </a:solidFill>
            <a:prstDash val="sysDot"/>
          </a:ln>
        </p:spPr>
        <p:txBody>
          <a:bodyPr wrap="square" lIns="0" tIns="0" rIns="0" bIns="0" rtlCol="0"/>
          <a:lstStyle/>
          <a:p>
            <a:endParaRPr/>
          </a:p>
        </p:txBody>
      </p:sp>
      <p:sp>
        <p:nvSpPr>
          <p:cNvPr id="122" name="object 83">
            <a:extLst>
              <a:ext uri="{FF2B5EF4-FFF2-40B4-BE49-F238E27FC236}">
                <a16:creationId xmlns:a16="http://schemas.microsoft.com/office/drawing/2014/main" id="{64E3C0DE-D6E8-4D74-BDE2-1B24CBC6AC83}"/>
              </a:ext>
            </a:extLst>
          </p:cNvPr>
          <p:cNvSpPr/>
          <p:nvPr/>
        </p:nvSpPr>
        <p:spPr>
          <a:xfrm>
            <a:off x="4554473" y="2766822"/>
            <a:ext cx="457200" cy="850900"/>
          </a:xfrm>
          <a:custGeom>
            <a:avLst/>
            <a:gdLst/>
            <a:ahLst/>
            <a:cxnLst/>
            <a:rect l="l" t="t" r="r" b="b"/>
            <a:pathLst>
              <a:path w="457200" h="850900">
                <a:moveTo>
                  <a:pt x="0" y="0"/>
                </a:moveTo>
                <a:lnTo>
                  <a:pt x="457073" y="850519"/>
                </a:lnTo>
              </a:path>
            </a:pathLst>
          </a:custGeom>
          <a:ln w="19812">
            <a:solidFill>
              <a:srgbClr val="4471C4"/>
            </a:solidFill>
            <a:prstDash val="sysDot"/>
          </a:ln>
        </p:spPr>
        <p:txBody>
          <a:bodyPr wrap="square" lIns="0" tIns="0" rIns="0" bIns="0" rtlCol="0"/>
          <a:lstStyle/>
          <a:p>
            <a:endParaRPr/>
          </a:p>
        </p:txBody>
      </p:sp>
      <p:sp>
        <p:nvSpPr>
          <p:cNvPr id="123" name="object 84">
            <a:extLst>
              <a:ext uri="{FF2B5EF4-FFF2-40B4-BE49-F238E27FC236}">
                <a16:creationId xmlns:a16="http://schemas.microsoft.com/office/drawing/2014/main" id="{A7E5DEE8-8CF8-4579-AC25-04D5D10E5E35}"/>
              </a:ext>
            </a:extLst>
          </p:cNvPr>
          <p:cNvSpPr/>
          <p:nvPr/>
        </p:nvSpPr>
        <p:spPr>
          <a:xfrm>
            <a:off x="4554473" y="3617214"/>
            <a:ext cx="457200" cy="803275"/>
          </a:xfrm>
          <a:custGeom>
            <a:avLst/>
            <a:gdLst/>
            <a:ahLst/>
            <a:cxnLst/>
            <a:rect l="l" t="t" r="r" b="b"/>
            <a:pathLst>
              <a:path w="457200" h="803275">
                <a:moveTo>
                  <a:pt x="457073" y="0"/>
                </a:moveTo>
                <a:lnTo>
                  <a:pt x="0" y="803021"/>
                </a:lnTo>
              </a:path>
            </a:pathLst>
          </a:custGeom>
          <a:ln w="19812">
            <a:solidFill>
              <a:srgbClr val="4471C4"/>
            </a:solidFill>
            <a:prstDash val="sysDot"/>
          </a:ln>
        </p:spPr>
        <p:txBody>
          <a:bodyPr wrap="square" lIns="0" tIns="0" rIns="0" bIns="0" rtlCol="0"/>
          <a:lstStyle/>
          <a:p>
            <a:endParaRPr/>
          </a:p>
        </p:txBody>
      </p:sp>
      <p:sp>
        <p:nvSpPr>
          <p:cNvPr id="124" name="object 85">
            <a:extLst>
              <a:ext uri="{FF2B5EF4-FFF2-40B4-BE49-F238E27FC236}">
                <a16:creationId xmlns:a16="http://schemas.microsoft.com/office/drawing/2014/main" id="{99628A06-3EFB-4E7D-A14E-D1484ECB1B67}"/>
              </a:ext>
            </a:extLst>
          </p:cNvPr>
          <p:cNvSpPr/>
          <p:nvPr/>
        </p:nvSpPr>
        <p:spPr>
          <a:xfrm>
            <a:off x="4275582" y="2769870"/>
            <a:ext cx="735965" cy="1335405"/>
          </a:xfrm>
          <a:custGeom>
            <a:avLst/>
            <a:gdLst/>
            <a:ahLst/>
            <a:cxnLst/>
            <a:rect l="l" t="t" r="r" b="b"/>
            <a:pathLst>
              <a:path w="735964" h="1335404">
                <a:moveTo>
                  <a:pt x="0" y="1335404"/>
                </a:moveTo>
                <a:lnTo>
                  <a:pt x="735838" y="0"/>
                </a:lnTo>
              </a:path>
            </a:pathLst>
          </a:custGeom>
          <a:ln w="19812">
            <a:solidFill>
              <a:srgbClr val="4471C4"/>
            </a:solidFill>
            <a:prstDash val="sysDot"/>
          </a:ln>
        </p:spPr>
        <p:txBody>
          <a:bodyPr wrap="square" lIns="0" tIns="0" rIns="0" bIns="0" rtlCol="0"/>
          <a:lstStyle/>
          <a:p>
            <a:endParaRPr/>
          </a:p>
        </p:txBody>
      </p:sp>
      <p:sp>
        <p:nvSpPr>
          <p:cNvPr id="125" name="object 86">
            <a:extLst>
              <a:ext uri="{FF2B5EF4-FFF2-40B4-BE49-F238E27FC236}">
                <a16:creationId xmlns:a16="http://schemas.microsoft.com/office/drawing/2014/main" id="{7FCE27EE-6839-4781-9BF7-07BC86D5FE0A}"/>
              </a:ext>
            </a:extLst>
          </p:cNvPr>
          <p:cNvSpPr/>
          <p:nvPr/>
        </p:nvSpPr>
        <p:spPr>
          <a:xfrm>
            <a:off x="3664458" y="2769870"/>
            <a:ext cx="1346200" cy="1661795"/>
          </a:xfrm>
          <a:custGeom>
            <a:avLst/>
            <a:gdLst/>
            <a:ahLst/>
            <a:cxnLst/>
            <a:rect l="l" t="t" r="r" b="b"/>
            <a:pathLst>
              <a:path w="1346200" h="1661795">
                <a:moveTo>
                  <a:pt x="0" y="1661286"/>
                </a:moveTo>
                <a:lnTo>
                  <a:pt x="1346072" y="0"/>
                </a:lnTo>
              </a:path>
            </a:pathLst>
          </a:custGeom>
          <a:ln w="19812">
            <a:solidFill>
              <a:srgbClr val="4471C4"/>
            </a:solidFill>
            <a:prstDash val="sysDot"/>
          </a:ln>
        </p:spPr>
        <p:txBody>
          <a:bodyPr wrap="square" lIns="0" tIns="0" rIns="0" bIns="0" rtlCol="0"/>
          <a:lstStyle/>
          <a:p>
            <a:endParaRPr/>
          </a:p>
        </p:txBody>
      </p:sp>
      <p:sp>
        <p:nvSpPr>
          <p:cNvPr id="126" name="object 87">
            <a:extLst>
              <a:ext uri="{FF2B5EF4-FFF2-40B4-BE49-F238E27FC236}">
                <a16:creationId xmlns:a16="http://schemas.microsoft.com/office/drawing/2014/main" id="{82108A5D-A420-48F3-B11F-65DAF93E32EE}"/>
              </a:ext>
            </a:extLst>
          </p:cNvPr>
          <p:cNvSpPr/>
          <p:nvPr/>
        </p:nvSpPr>
        <p:spPr>
          <a:xfrm>
            <a:off x="3664458" y="3617214"/>
            <a:ext cx="1346200" cy="814069"/>
          </a:xfrm>
          <a:custGeom>
            <a:avLst/>
            <a:gdLst/>
            <a:ahLst/>
            <a:cxnLst/>
            <a:rect l="l" t="t" r="r" b="b"/>
            <a:pathLst>
              <a:path w="1346200" h="814070">
                <a:moveTo>
                  <a:pt x="0" y="814069"/>
                </a:moveTo>
                <a:lnTo>
                  <a:pt x="1346072" y="0"/>
                </a:lnTo>
              </a:path>
            </a:pathLst>
          </a:custGeom>
          <a:ln w="19812">
            <a:solidFill>
              <a:srgbClr val="4471C4"/>
            </a:solidFill>
            <a:prstDash val="sysDot"/>
          </a:ln>
        </p:spPr>
        <p:txBody>
          <a:bodyPr wrap="square" lIns="0" tIns="0" rIns="0" bIns="0" rtlCol="0"/>
          <a:lstStyle/>
          <a:p>
            <a:endParaRPr/>
          </a:p>
        </p:txBody>
      </p:sp>
      <p:sp>
        <p:nvSpPr>
          <p:cNvPr id="127" name="object 88">
            <a:extLst>
              <a:ext uri="{FF2B5EF4-FFF2-40B4-BE49-F238E27FC236}">
                <a16:creationId xmlns:a16="http://schemas.microsoft.com/office/drawing/2014/main" id="{978CB13A-2F8A-4AE3-81A6-54EA6B0CE60E}"/>
              </a:ext>
            </a:extLst>
          </p:cNvPr>
          <p:cNvSpPr/>
          <p:nvPr/>
        </p:nvSpPr>
        <p:spPr>
          <a:xfrm>
            <a:off x="3664458" y="3080766"/>
            <a:ext cx="610235" cy="1350010"/>
          </a:xfrm>
          <a:custGeom>
            <a:avLst/>
            <a:gdLst/>
            <a:ahLst/>
            <a:cxnLst/>
            <a:rect l="l" t="t" r="r" b="b"/>
            <a:pathLst>
              <a:path w="610235" h="1350010">
                <a:moveTo>
                  <a:pt x="0" y="1349629"/>
                </a:moveTo>
                <a:lnTo>
                  <a:pt x="610234" y="0"/>
                </a:lnTo>
              </a:path>
            </a:pathLst>
          </a:custGeom>
          <a:ln w="19812">
            <a:solidFill>
              <a:srgbClr val="4471C4"/>
            </a:solidFill>
            <a:prstDash val="sysDot"/>
          </a:ln>
        </p:spPr>
        <p:txBody>
          <a:bodyPr wrap="square" lIns="0" tIns="0" rIns="0" bIns="0" rtlCol="0"/>
          <a:lstStyle/>
          <a:p>
            <a:endParaRPr/>
          </a:p>
        </p:txBody>
      </p:sp>
      <p:sp>
        <p:nvSpPr>
          <p:cNvPr id="128" name="object 89">
            <a:extLst>
              <a:ext uri="{FF2B5EF4-FFF2-40B4-BE49-F238E27FC236}">
                <a16:creationId xmlns:a16="http://schemas.microsoft.com/office/drawing/2014/main" id="{1120E212-1C8B-468B-B35B-7781379E0F91}"/>
              </a:ext>
            </a:extLst>
          </p:cNvPr>
          <p:cNvSpPr/>
          <p:nvPr/>
        </p:nvSpPr>
        <p:spPr>
          <a:xfrm>
            <a:off x="4275582" y="3080766"/>
            <a:ext cx="727710" cy="1327785"/>
          </a:xfrm>
          <a:custGeom>
            <a:avLst/>
            <a:gdLst/>
            <a:ahLst/>
            <a:cxnLst/>
            <a:rect l="l" t="t" r="r" b="b"/>
            <a:pathLst>
              <a:path w="727710" h="1327785">
                <a:moveTo>
                  <a:pt x="727328" y="1327404"/>
                </a:moveTo>
                <a:lnTo>
                  <a:pt x="0" y="0"/>
                </a:lnTo>
              </a:path>
            </a:pathLst>
          </a:custGeom>
          <a:ln w="19812">
            <a:solidFill>
              <a:srgbClr val="4471C4"/>
            </a:solidFill>
            <a:prstDash val="sysDot"/>
          </a:ln>
        </p:spPr>
        <p:txBody>
          <a:bodyPr wrap="square" lIns="0" tIns="0" rIns="0" bIns="0" rtlCol="0"/>
          <a:lstStyle/>
          <a:p>
            <a:endParaRPr/>
          </a:p>
        </p:txBody>
      </p:sp>
    </p:spTree>
    <p:extLst>
      <p:ext uri="{BB962C8B-B14F-4D97-AF65-F5344CB8AC3E}">
        <p14:creationId xmlns:p14="http://schemas.microsoft.com/office/powerpoint/2010/main" val="157129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60F11657-99E6-4419-BB37-8A1D2BD27CB7}"/>
              </a:ext>
            </a:extLst>
          </p:cNvPr>
          <p:cNvSpPr>
            <a:spLocks noGrp="1"/>
          </p:cNvSpPr>
          <p:nvPr>
            <p:ph type="title"/>
          </p:nvPr>
        </p:nvSpPr>
        <p:spPr>
          <a:xfrm>
            <a:off x="549275" y="292082"/>
            <a:ext cx="11887200" cy="946413"/>
          </a:xfrm>
        </p:spPr>
        <p:txBody>
          <a:bodyPr>
            <a:normAutofit/>
          </a:bodyPr>
          <a:lstStyle/>
          <a:p>
            <a:r>
              <a:rPr lang="en-SG" spc="-250" dirty="0"/>
              <a:t>Ethereum Blockchain framework</a:t>
            </a:r>
            <a:endParaRPr lang="en-US" dirty="0"/>
          </a:p>
        </p:txBody>
      </p:sp>
      <p:sp>
        <p:nvSpPr>
          <p:cNvPr id="3" name="object 2">
            <a:extLst>
              <a:ext uri="{FF2B5EF4-FFF2-40B4-BE49-F238E27FC236}">
                <a16:creationId xmlns:a16="http://schemas.microsoft.com/office/drawing/2014/main" id="{AFC256F5-9423-4319-9173-69B9F086C790}"/>
              </a:ext>
            </a:extLst>
          </p:cNvPr>
          <p:cNvSpPr/>
          <p:nvPr/>
        </p:nvSpPr>
        <p:spPr>
          <a:xfrm>
            <a:off x="845924" y="1870171"/>
            <a:ext cx="10671659" cy="4426094"/>
          </a:xfrm>
          <a:prstGeom prst="rect">
            <a:avLst/>
          </a:prstGeom>
          <a:blipFill>
            <a:blip r:embed="rId3"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06926440-7167-41D1-8FDA-DFFE7D0E9785}"/>
              </a:ext>
            </a:extLst>
          </p:cNvPr>
          <p:cNvSpPr txBox="1"/>
          <p:nvPr/>
        </p:nvSpPr>
        <p:spPr>
          <a:xfrm>
            <a:off x="6752970" y="1882267"/>
            <a:ext cx="4620260" cy="1428750"/>
          </a:xfrm>
          <a:prstGeom prst="rect">
            <a:avLst/>
          </a:prstGeom>
        </p:spPr>
        <p:txBody>
          <a:bodyPr vert="horz" wrap="square" lIns="0" tIns="47625" rIns="0" bIns="0" rtlCol="0">
            <a:spAutoFit/>
          </a:bodyPr>
          <a:lstStyle/>
          <a:p>
            <a:pPr marL="12700" marR="5080">
              <a:lnSpc>
                <a:spcPts val="2160"/>
              </a:lnSpc>
              <a:spcBef>
                <a:spcPts val="375"/>
              </a:spcBef>
            </a:pPr>
            <a:r>
              <a:rPr sz="2000" spc="-85" dirty="0">
                <a:latin typeface="Arial"/>
                <a:cs typeface="Arial"/>
              </a:rPr>
              <a:t>Ethereum </a:t>
            </a:r>
            <a:r>
              <a:rPr sz="2000" spc="-105" dirty="0">
                <a:latin typeface="Arial"/>
                <a:cs typeface="Arial"/>
              </a:rPr>
              <a:t>is </a:t>
            </a:r>
            <a:r>
              <a:rPr sz="2000" spc="-155" dirty="0">
                <a:latin typeface="Arial"/>
                <a:cs typeface="Arial"/>
              </a:rPr>
              <a:t>a </a:t>
            </a:r>
            <a:r>
              <a:rPr sz="2000" b="1" spc="-130" dirty="0">
                <a:latin typeface="Arial"/>
                <a:cs typeface="Arial"/>
              </a:rPr>
              <a:t>decentralized </a:t>
            </a:r>
            <a:r>
              <a:rPr sz="2000" b="1" spc="-100" dirty="0">
                <a:latin typeface="Arial"/>
                <a:cs typeface="Arial"/>
              </a:rPr>
              <a:t>platform </a:t>
            </a:r>
            <a:r>
              <a:rPr sz="2000" b="1" spc="-65" dirty="0">
                <a:latin typeface="Arial"/>
                <a:cs typeface="Arial"/>
              </a:rPr>
              <a:t>that  </a:t>
            </a:r>
            <a:r>
              <a:rPr sz="2000" b="1" spc="-175" dirty="0">
                <a:latin typeface="Arial"/>
                <a:cs typeface="Arial"/>
              </a:rPr>
              <a:t>runs </a:t>
            </a:r>
            <a:r>
              <a:rPr sz="2000" b="1" spc="-130" dirty="0">
                <a:latin typeface="Arial"/>
                <a:cs typeface="Arial"/>
              </a:rPr>
              <a:t>smart </a:t>
            </a:r>
            <a:r>
              <a:rPr sz="2000" b="1" spc="-140" dirty="0">
                <a:latin typeface="Arial"/>
                <a:cs typeface="Arial"/>
              </a:rPr>
              <a:t>contracts</a:t>
            </a:r>
            <a:r>
              <a:rPr sz="2000" spc="-140" dirty="0">
                <a:latin typeface="Arial"/>
                <a:cs typeface="Arial"/>
              </a:rPr>
              <a:t>: </a:t>
            </a:r>
            <a:r>
              <a:rPr sz="2000" spc="-70" dirty="0">
                <a:latin typeface="Arial"/>
                <a:cs typeface="Arial"/>
              </a:rPr>
              <a:t>applications </a:t>
            </a:r>
            <a:r>
              <a:rPr sz="2000" spc="-5" dirty="0">
                <a:latin typeface="Arial"/>
                <a:cs typeface="Arial"/>
              </a:rPr>
              <a:t>that </a:t>
            </a:r>
            <a:r>
              <a:rPr sz="2000" spc="-30" dirty="0">
                <a:latin typeface="Arial"/>
                <a:cs typeface="Arial"/>
              </a:rPr>
              <a:t>run  </a:t>
            </a:r>
            <a:r>
              <a:rPr sz="2000" spc="-90" dirty="0">
                <a:latin typeface="Arial"/>
                <a:cs typeface="Arial"/>
              </a:rPr>
              <a:t>exactly </a:t>
            </a:r>
            <a:r>
              <a:rPr sz="2000" spc="-185" dirty="0">
                <a:latin typeface="Arial"/>
                <a:cs typeface="Arial"/>
              </a:rPr>
              <a:t>as </a:t>
            </a:r>
            <a:r>
              <a:rPr sz="2000" spc="-80" dirty="0">
                <a:latin typeface="Arial"/>
                <a:cs typeface="Arial"/>
              </a:rPr>
              <a:t>programmed </a:t>
            </a:r>
            <a:r>
              <a:rPr sz="2000" spc="5" dirty="0">
                <a:latin typeface="Arial"/>
                <a:cs typeface="Arial"/>
              </a:rPr>
              <a:t>without </a:t>
            </a:r>
            <a:r>
              <a:rPr sz="2000" spc="-114" dirty="0">
                <a:latin typeface="Arial"/>
                <a:cs typeface="Arial"/>
              </a:rPr>
              <a:t>any  </a:t>
            </a:r>
            <a:r>
              <a:rPr sz="2000" spc="-55" dirty="0">
                <a:latin typeface="Arial"/>
                <a:cs typeface="Arial"/>
              </a:rPr>
              <a:t>possibility </a:t>
            </a:r>
            <a:r>
              <a:rPr sz="2000" spc="-5" dirty="0">
                <a:latin typeface="Arial"/>
                <a:cs typeface="Arial"/>
              </a:rPr>
              <a:t>of </a:t>
            </a:r>
            <a:r>
              <a:rPr sz="2000" spc="-40" dirty="0">
                <a:latin typeface="Arial"/>
                <a:cs typeface="Arial"/>
              </a:rPr>
              <a:t>downtime, </a:t>
            </a:r>
            <a:r>
              <a:rPr sz="2000" spc="-95" dirty="0">
                <a:latin typeface="Arial"/>
                <a:cs typeface="Arial"/>
              </a:rPr>
              <a:t>censorship, </a:t>
            </a:r>
            <a:r>
              <a:rPr sz="2000" spc="-45" dirty="0">
                <a:latin typeface="Arial"/>
                <a:cs typeface="Arial"/>
              </a:rPr>
              <a:t>fraud</a:t>
            </a:r>
            <a:r>
              <a:rPr sz="2000" spc="-340" dirty="0">
                <a:latin typeface="Arial"/>
                <a:cs typeface="Arial"/>
              </a:rPr>
              <a:t> </a:t>
            </a:r>
            <a:r>
              <a:rPr sz="2000" spc="-20" dirty="0">
                <a:latin typeface="Arial"/>
                <a:cs typeface="Arial"/>
              </a:rPr>
              <a:t>or  third-party</a:t>
            </a:r>
            <a:r>
              <a:rPr sz="2000" spc="-120" dirty="0">
                <a:latin typeface="Arial"/>
                <a:cs typeface="Arial"/>
              </a:rPr>
              <a:t> </a:t>
            </a:r>
            <a:r>
              <a:rPr sz="2000" spc="-55" dirty="0">
                <a:latin typeface="Arial"/>
                <a:cs typeface="Arial"/>
              </a:rPr>
              <a:t>interference.</a:t>
            </a:r>
            <a:endParaRPr sz="2000">
              <a:latin typeface="Arial"/>
              <a:cs typeface="Arial"/>
            </a:endParaRPr>
          </a:p>
        </p:txBody>
      </p:sp>
    </p:spTree>
    <p:extLst>
      <p:ext uri="{BB962C8B-B14F-4D97-AF65-F5344CB8AC3E}">
        <p14:creationId xmlns:p14="http://schemas.microsoft.com/office/powerpoint/2010/main" val="101296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Developer Tour 2018">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gn="l">
          <a:lnSpc>
            <a:spcPct val="90000"/>
          </a:lnSpc>
          <a:spcAft>
            <a:spcPts val="600"/>
          </a:spcAft>
          <a:defRPr sz="3600" baseline="0" dirty="0" err="1" smtClean="0">
            <a:solidFill>
              <a:schemeClr val="tx1"/>
            </a:soli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48C7427-CED4-4F99-A369-1084FC4AE920}">
  <ds:schemaRefs>
    <ds:schemaRef ds:uri="16dc66bd-df5a-4495-a5c9-5e296f49988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2239fb0-26c0-4a37-b790-6c81fba9d0fc"/>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22C90132-D016-4018-A86A-E15AF1F140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9583</TotalTime>
  <Words>1216</Words>
  <Application>Microsoft Office PowerPoint</Application>
  <PresentationFormat>Custom</PresentationFormat>
  <Paragraphs>195</Paragraphs>
  <Slides>35</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MS PGothic</vt:lpstr>
      <vt:lpstr>Arial</vt:lpstr>
      <vt:lpstr>Calibri</vt:lpstr>
      <vt:lpstr>Segoe UI</vt:lpstr>
      <vt:lpstr>Segoe UI Light</vt:lpstr>
      <vt:lpstr>Segoe UI Semibold</vt:lpstr>
      <vt:lpstr>Segoe UI Semilight</vt:lpstr>
      <vt:lpstr>Times New Roman</vt:lpstr>
      <vt:lpstr>Wingdings</vt:lpstr>
      <vt:lpstr>Azure Developer Tour 2018</vt:lpstr>
      <vt:lpstr>PowerPoint Presentation</vt:lpstr>
      <vt:lpstr>PowerPoint Presentation</vt:lpstr>
      <vt:lpstr>Mobile and IoT fun with Azure Blockchain Development Kit #gab2019</vt:lpstr>
      <vt:lpstr>PowerPoint Presentation</vt:lpstr>
      <vt:lpstr>PowerPoint Presentation</vt:lpstr>
      <vt:lpstr>Super Quick Blockchain Recap</vt:lpstr>
      <vt:lpstr>Super Quick Blockchain Recap</vt:lpstr>
      <vt:lpstr>How Blockchain works</vt:lpstr>
      <vt:lpstr>Ethereum Blockchain framework</vt:lpstr>
      <vt:lpstr>Smart Contract</vt:lpstr>
      <vt:lpstr>Characteristics of Blockchain</vt:lpstr>
      <vt:lpstr>Building Blockchain Solution involves multiple things</vt:lpstr>
      <vt:lpstr>Build the Business Logic, everything else  will be taken care by Azure!</vt:lpstr>
      <vt:lpstr>Azure Blockchain Workbench</vt:lpstr>
      <vt:lpstr>PowerPoint Presentation</vt:lpstr>
      <vt:lpstr>Azure Blockchain Workbench</vt:lpstr>
      <vt:lpstr>Azure Blockchain Workbench Overview</vt:lpstr>
      <vt:lpstr>Overview of Azure Blockchain Workbench</vt:lpstr>
      <vt:lpstr>Overview of Azure Blockchain Workbench</vt:lpstr>
      <vt:lpstr>Component of Azure Blockchain</vt:lpstr>
      <vt:lpstr>Architecture</vt:lpstr>
      <vt:lpstr>Azure Blockchain Workbench Architecture</vt:lpstr>
      <vt:lpstr>Azure Blockchain Workbench Architecture</vt:lpstr>
      <vt:lpstr>Azure Blockchain Workbench Architecture</vt:lpstr>
      <vt:lpstr>Azure Blockchain Workbench Architecture</vt:lpstr>
      <vt:lpstr>Who is using Azure Blockchain Workbench</vt:lpstr>
      <vt:lpstr>Azure Blockchain Development Kit</vt:lpstr>
      <vt:lpstr>PowerPoint Presentation</vt:lpstr>
      <vt:lpstr>Who is using Azure Blockchain Workbench</vt:lpstr>
      <vt:lpstr>DEMO</vt:lpstr>
      <vt:lpstr>Refrigerated Transportation</vt:lpstr>
      <vt:lpstr>Application Roles </vt:lpstr>
      <vt:lpstr>States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Developer Tour #azuretour</dc:title>
  <dc:subject/>
  <dc:creator/>
  <cp:keywords/>
  <dc:description/>
  <cp:lastModifiedBy>Ben Ishiyama-Levy</cp:lastModifiedBy>
  <cp:revision>111</cp:revision>
  <dcterms:modified xsi:type="dcterms:W3CDTF">2019-04-26T13:03:42Z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